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93" r:id="rId3"/>
    <p:sldId id="294" r:id="rId4"/>
    <p:sldId id="295" r:id="rId5"/>
    <p:sldId id="296" r:id="rId6"/>
    <p:sldId id="297" r:id="rId7"/>
    <p:sldId id="298" r:id="rId8"/>
    <p:sldId id="299" r:id="rId9"/>
    <p:sldId id="300" r:id="rId10"/>
    <p:sldId id="301" r:id="rId11"/>
    <p:sldId id="302" r:id="rId12"/>
    <p:sldId id="303" r:id="rId13"/>
    <p:sldId id="304" r:id="rId14"/>
    <p:sldId id="264" r:id="rId15"/>
    <p:sldId id="267" r:id="rId16"/>
    <p:sldId id="292" r:id="rId17"/>
    <p:sldId id="305" r:id="rId18"/>
    <p:sldId id="277" r:id="rId1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AC00"/>
    <a:srgbClr val="E9EF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1769" autoAdjust="0"/>
  </p:normalViewPr>
  <p:slideViewPr>
    <p:cSldViewPr>
      <p:cViewPr varScale="1">
        <p:scale>
          <a:sx n="117" d="100"/>
          <a:sy n="117" d="100"/>
        </p:scale>
        <p:origin x="2024" y="12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333954-ECD4-47F1-9BB7-AEEDB8801ADC}" type="datetimeFigureOut">
              <a:rPr lang="zh-CN" altLang="en-US" smtClean="0"/>
              <a:t>2022/11/7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51517B-444D-4D96-AAF0-8A831AF8E61C}" type="slidenum">
              <a:rPr lang="zh-CN" altLang="en-US" smtClean="0"/>
              <a:t>‹#›</a:t>
            </a:fld>
            <a:endParaRPr lang="zh-CN" altLang="en-US"/>
          </a:p>
        </p:txBody>
      </p:sp>
    </p:spTree>
    <p:extLst>
      <p:ext uri="{BB962C8B-B14F-4D97-AF65-F5344CB8AC3E}">
        <p14:creationId xmlns:p14="http://schemas.microsoft.com/office/powerpoint/2010/main" val="1455283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5FFCC74-6939-4C91-A23C-F79C28C0F847}" type="datetime1">
              <a:rPr lang="zh-CN" altLang="en-US" smtClean="0"/>
              <a:t>2022/11/7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1D94ACE-630C-4F45-B0EF-62EADD929693}" type="datetime1">
              <a:rPr lang="zh-CN" altLang="en-US" smtClean="0"/>
              <a:t>2022/11/7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FA803FD-5F09-469B-9313-AF7F161CCC14}" type="datetime1">
              <a:rPr lang="zh-CN" altLang="en-US" smtClean="0"/>
              <a:t>2022/11/7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944650"/>
          </a:xfrm>
        </p:spPr>
        <p:txBody>
          <a:bodyPr>
            <a:normAutofit/>
          </a:bodyPr>
          <a:lstStyle>
            <a:lvl1pPr>
              <a:defRPr sz="3200" b="1">
                <a:solidFill>
                  <a:srgbClr val="002060"/>
                </a:solidFill>
                <a:latin typeface="Arial" panose="020B0604020202020204" pitchFamily="34" charset="0"/>
                <a:ea typeface="黑体" panose="02010609060101010101" pitchFamily="49" charset="-122"/>
                <a:cs typeface="Arial" panose="020B0604020202020204" pitchFamily="34" charset="0"/>
              </a:defRPr>
            </a:lvl1pPr>
          </a:lstStyle>
          <a:p>
            <a:r>
              <a:rPr lang="zh-CN" altLang="en-US" dirty="0"/>
              <a:t>单击此处编辑母版标题样式</a:t>
            </a:r>
          </a:p>
        </p:txBody>
      </p:sp>
      <p:sp>
        <p:nvSpPr>
          <p:cNvPr id="3" name="内容占位符 2"/>
          <p:cNvSpPr>
            <a:spLocks noGrp="1"/>
          </p:cNvSpPr>
          <p:nvPr>
            <p:ph idx="1"/>
          </p:nvPr>
        </p:nvSpPr>
        <p:spPr>
          <a:xfrm>
            <a:off x="457200" y="1412777"/>
            <a:ext cx="8229600" cy="4713388"/>
          </a:xfrm>
        </p:spPr>
        <p:txBody>
          <a:bodyPr/>
          <a:lstStyle>
            <a:lvl1pPr>
              <a:lnSpc>
                <a:spcPct val="130000"/>
              </a:lnSpc>
              <a:defRPr sz="2400">
                <a:latin typeface="Arial" panose="020B0604020202020204" pitchFamily="34" charset="0"/>
                <a:ea typeface="黑体" panose="02010609060101010101" pitchFamily="49" charset="-122"/>
                <a:cs typeface="Arial" panose="020B0604020202020204" pitchFamily="34" charset="0"/>
              </a:defRPr>
            </a:lvl1pPr>
            <a:lvl2pPr>
              <a:lnSpc>
                <a:spcPct val="130000"/>
              </a:lnSpc>
              <a:defRPr sz="2000">
                <a:latin typeface="Arial" panose="020B0604020202020204" pitchFamily="34" charset="0"/>
                <a:ea typeface="黑体" panose="02010609060101010101" pitchFamily="49" charset="-122"/>
                <a:cs typeface="Arial" panose="020B0604020202020204" pitchFamily="34" charset="0"/>
              </a:defRPr>
            </a:lvl2pPr>
            <a:lvl3pPr>
              <a:lnSpc>
                <a:spcPct val="130000"/>
              </a:lnSpc>
              <a:defRPr>
                <a:latin typeface="Arial" panose="020B0604020202020204" pitchFamily="34" charset="0"/>
                <a:ea typeface="黑体" panose="02010609060101010101" pitchFamily="49" charset="-122"/>
                <a:cs typeface="Arial" panose="020B0604020202020204" pitchFamily="34" charset="0"/>
              </a:defRPr>
            </a:lvl3pPr>
            <a:lvl4pPr>
              <a:lnSpc>
                <a:spcPct val="130000"/>
              </a:lnSpc>
              <a:defRPr>
                <a:latin typeface="Arial" panose="020B0604020202020204" pitchFamily="34" charset="0"/>
                <a:ea typeface="黑体" panose="02010609060101010101" pitchFamily="49" charset="-122"/>
                <a:cs typeface="Arial" panose="020B0604020202020204" pitchFamily="34" charset="0"/>
              </a:defRPr>
            </a:lvl4pPr>
            <a:lvl5pPr>
              <a:defRPr>
                <a:latin typeface="Arial" panose="020B0604020202020204" pitchFamily="34" charset="0"/>
                <a:ea typeface="黑体" panose="02010609060101010101" pitchFamily="49" charset="-122"/>
                <a:cs typeface="Arial" panose="020B0604020202020204" pitchFamily="34" charset="0"/>
              </a:defRPr>
            </a:lvl5pPr>
          </a:lstStyle>
          <a:p>
            <a:pPr lvl="0"/>
            <a:r>
              <a:rPr lang="zh-CN" altLang="en-US" dirty="0"/>
              <a:t>单击此处编辑母版文本样式</a:t>
            </a:r>
          </a:p>
          <a:p>
            <a:pPr lvl="1"/>
            <a:r>
              <a:rPr lang="zh-CN" altLang="en-US" dirty="0"/>
              <a:t>第二级</a:t>
            </a:r>
          </a:p>
        </p:txBody>
      </p:sp>
      <p:sp>
        <p:nvSpPr>
          <p:cNvPr id="4" name="日期占位符 3"/>
          <p:cNvSpPr>
            <a:spLocks noGrp="1"/>
          </p:cNvSpPr>
          <p:nvPr>
            <p:ph type="dt" sz="half" idx="10"/>
          </p:nvPr>
        </p:nvSpPr>
        <p:spPr/>
        <p:txBody>
          <a:bodyPr/>
          <a:lstStyle/>
          <a:p>
            <a:fld id="{68D3D11A-90D2-498D-BA69-75A878BB2AC2}" type="datetime1">
              <a:rPr lang="zh-CN" altLang="en-US" smtClean="0"/>
              <a:t>2022/11/7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a:solidFill>
                  <a:schemeClr val="tx1"/>
                </a:solidFill>
              </a:defRPr>
            </a:lvl1pPr>
          </a:lstStyle>
          <a:p>
            <a:fld id="{0C913308-F349-4B6D-A68A-DD1791B4A57B}" type="slidenum">
              <a:rPr lang="zh-CN" altLang="en-US" smtClean="0"/>
              <a:pPr/>
              <a:t>‹#›</a:t>
            </a:fld>
            <a:endParaRPr lang="zh-CN" altLang="en-US"/>
          </a:p>
        </p:txBody>
      </p:sp>
      <p:cxnSp>
        <p:nvCxnSpPr>
          <p:cNvPr id="9" name="直接连接符 8"/>
          <p:cNvCxnSpPr/>
          <p:nvPr userDrawn="1"/>
        </p:nvCxnSpPr>
        <p:spPr>
          <a:xfrm flipH="1">
            <a:off x="408583" y="908720"/>
            <a:ext cx="216024" cy="28803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560983" y="908720"/>
            <a:ext cx="216024" cy="288032"/>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705161" y="917266"/>
            <a:ext cx="216024" cy="288032"/>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921185" y="1124744"/>
            <a:ext cx="7683263"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286620A-93D2-46A5-9D1C-8F98022BFCC8}" type="datetime1">
              <a:rPr lang="zh-CN" altLang="en-US" smtClean="0"/>
              <a:t>2022/11/7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A8DA0D1-3B89-4B9E-87E5-0607A960439E}" type="datetime1">
              <a:rPr lang="zh-CN" altLang="en-US" smtClean="0"/>
              <a:t>2022/11/7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7235C3-C4AD-47C6-9A21-3262CA7C08FF}" type="datetime1">
              <a:rPr lang="zh-CN" altLang="en-US" smtClean="0"/>
              <a:t>2022/11/7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4EB36F8-2941-475C-9E93-CDD0B892F62A}" type="datetime1">
              <a:rPr lang="zh-CN" altLang="en-US" smtClean="0"/>
              <a:t>2022/11/7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7AA7C41-ED6D-4AE9-A3DE-EAC27478CCFB}" type="datetime1">
              <a:rPr lang="zh-CN" altLang="en-US" smtClean="0"/>
              <a:t>2022/11/7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4D93123-336B-4D7B-A471-65BB5E819A53}" type="datetime1">
              <a:rPr lang="zh-CN" altLang="en-US" smtClean="0"/>
              <a:t>2022/11/7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8DBF536-F5B0-4877-BD4F-DAA6BFC39729}" type="datetime1">
              <a:rPr lang="zh-CN" altLang="en-US" smtClean="0"/>
              <a:t>2022/11/7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9FC9-690E-4C04-B845-24279FDC9B71}" type="datetime1">
              <a:rPr lang="zh-CN" altLang="en-US" smtClean="0"/>
              <a:t>2022/11/7</a:t>
            </a:fld>
            <a:endParaRPr lang="zh-CN" altLang="en-US"/>
          </a:p>
        </p:txBody>
      </p:sp>
      <p:sp>
        <p:nvSpPr>
          <p:cNvPr id="5" name="页脚占位符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mp"/><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tmp"/></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yaffe.ucsf.edu/" TargetMode="External"/><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jpeg"/></Relationships>
</file>

<file path=ppt/slides/_rels/slide1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mp"/><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tm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666875" y="260648"/>
            <a:ext cx="5810250" cy="5810250"/>
          </a:xfrm>
          <a:prstGeom prst="rect">
            <a:avLst/>
          </a:prstGeom>
          <a:noFill/>
          <a:ln>
            <a:noFill/>
          </a:ln>
          <a:effectLst>
            <a:glow>
              <a:schemeClr val="accent1"/>
            </a:glow>
            <a:outerShdw sx="1000" sy="1000"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矩形 259"/>
          <p:cNvSpPr>
            <a:spLocks noChangeArrowheads="1"/>
          </p:cNvSpPr>
          <p:nvPr/>
        </p:nvSpPr>
        <p:spPr bwMode="auto">
          <a:xfrm>
            <a:off x="133025" y="1955373"/>
            <a:ext cx="887795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spcAft>
                <a:spcPct val="0"/>
              </a:spcAft>
              <a:buFont typeface="Arial" panose="020B0604020202020204" pitchFamily="34" charset="0"/>
              <a:buNone/>
            </a:pPr>
            <a:r>
              <a:rPr lang="en-US" altLang="zh-CN" sz="4800" b="1" dirty="0">
                <a:solidFill>
                  <a:srgbClr val="002060"/>
                </a:solidFill>
                <a:latin typeface="Arial" panose="020B0604020202020204" pitchFamily="34" charset="0"/>
                <a:ea typeface="黑体" panose="02010609060101010101" pitchFamily="49" charset="-122"/>
                <a:cs typeface="Arial" panose="020B0604020202020204" pitchFamily="34" charset="0"/>
              </a:rPr>
              <a:t>Relationship between sleep disturbances and dementia</a:t>
            </a:r>
          </a:p>
        </p:txBody>
      </p:sp>
      <p:sp>
        <p:nvSpPr>
          <p:cNvPr id="20" name="矩形 19"/>
          <p:cNvSpPr/>
          <p:nvPr/>
        </p:nvSpPr>
        <p:spPr>
          <a:xfrm>
            <a:off x="1894620" y="4707141"/>
            <a:ext cx="5697394" cy="954107"/>
          </a:xfrm>
          <a:prstGeom prst="rect">
            <a:avLst/>
          </a:prstGeom>
        </p:spPr>
        <p:txBody>
          <a:bodyPr wrap="none">
            <a:spAutoFit/>
          </a:bodyPr>
          <a:lstStyle/>
          <a:p>
            <a:pPr algn="ctr" fontAlgn="base">
              <a:spcAft>
                <a:spcPct val="0"/>
              </a:spcAft>
              <a:buFont typeface="Arial" panose="020B0604020202020204" pitchFamily="34" charset="0"/>
              <a:buNone/>
            </a:pPr>
            <a:r>
              <a:rPr lang="en-US" altLang="zh-CN" sz="2800" b="1" dirty="0">
                <a:latin typeface="Arial" panose="020B0604020202020204" pitchFamily="34" charset="0"/>
                <a:ea typeface="黑体" panose="02010609060101010101" pitchFamily="49" charset="-122"/>
                <a:cs typeface="Arial" panose="020B0604020202020204" pitchFamily="34" charset="0"/>
              </a:rPr>
              <a:t>Le Shi</a:t>
            </a:r>
          </a:p>
          <a:p>
            <a:pPr algn="ctr" fontAlgn="base">
              <a:spcAft>
                <a:spcPct val="0"/>
              </a:spcAft>
              <a:buFont typeface="Arial" panose="020B0604020202020204" pitchFamily="34" charset="0"/>
              <a:buNone/>
            </a:pPr>
            <a:r>
              <a:rPr lang="en-US" altLang="zh-CN" sz="2800" b="1" dirty="0">
                <a:latin typeface="Arial" panose="020B0604020202020204" pitchFamily="34" charset="0"/>
                <a:ea typeface="黑体" panose="02010609060101010101" pitchFamily="49" charset="-122"/>
                <a:cs typeface="Arial" panose="020B0604020202020204" pitchFamily="34" charset="0"/>
              </a:rPr>
              <a:t>Peking University Sixth Hospital</a:t>
            </a:r>
            <a:endParaRPr lang="zh-CN" altLang="en-US" sz="2800" b="1" dirty="0">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432157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2400" dirty="0"/>
              <a:t>Comment on Meta of Sleep Disturbances and Dementia</a:t>
            </a:r>
            <a:endParaRPr lang="zh-CN" altLang="en-US"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10</a:t>
            </a:fld>
            <a:endParaRPr lang="zh-CN" altLang="en-US"/>
          </a:p>
        </p:txBody>
      </p:sp>
      <p:pic>
        <p:nvPicPr>
          <p:cNvPr id="5" name="内容占位符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4848" y="1412776"/>
            <a:ext cx="8229600" cy="893528"/>
          </a:xfrm>
          <a:prstGeom prst="rect">
            <a:avLst/>
          </a:prstGeom>
        </p:spPr>
      </p:pic>
      <p:pic>
        <p:nvPicPr>
          <p:cNvPr id="6" name="图片 5" descr="屏幕剪辑"/>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6729" y="1171079"/>
            <a:ext cx="720080" cy="867036"/>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15616" y="2189353"/>
            <a:ext cx="3854761" cy="4070549"/>
          </a:xfrm>
          <a:prstGeom prst="rect">
            <a:avLst/>
          </a:prstGeom>
          <a:ln>
            <a:solidFill>
              <a:schemeClr val="tx1"/>
            </a:solidFill>
          </a:ln>
        </p:spPr>
      </p:pic>
      <p:pic>
        <p:nvPicPr>
          <p:cNvPr id="8" name="图片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84168" y="4365104"/>
            <a:ext cx="1506325" cy="1477270"/>
          </a:xfrm>
          <a:prstGeom prst="rect">
            <a:avLst/>
          </a:prstGeom>
        </p:spPr>
      </p:pic>
      <p:pic>
        <p:nvPicPr>
          <p:cNvPr id="9" name="图片 8"/>
          <p:cNvPicPr>
            <a:picLocks noChangeAspect="1"/>
          </p:cNvPicPr>
          <p:nvPr/>
        </p:nvPicPr>
        <p:blipFill>
          <a:blip r:embed="rId6"/>
          <a:stretch>
            <a:fillRect/>
          </a:stretch>
        </p:blipFill>
        <p:spPr>
          <a:xfrm>
            <a:off x="6012160" y="2192331"/>
            <a:ext cx="1434317" cy="1382426"/>
          </a:xfrm>
          <a:prstGeom prst="rect">
            <a:avLst/>
          </a:prstGeom>
        </p:spPr>
      </p:pic>
      <p:sp>
        <p:nvSpPr>
          <p:cNvPr id="10" name="矩形 9"/>
          <p:cNvSpPr/>
          <p:nvPr/>
        </p:nvSpPr>
        <p:spPr>
          <a:xfrm>
            <a:off x="6084168" y="5877272"/>
            <a:ext cx="2698175" cy="646331"/>
          </a:xfrm>
          <a:prstGeom prst="rect">
            <a:avLst/>
          </a:prstGeom>
        </p:spPr>
        <p:txBody>
          <a:bodyPr wrap="none">
            <a:spAutoFit/>
          </a:bodyPr>
          <a:lstStyle/>
          <a:p>
            <a:pPr defTabSz="457200"/>
            <a:r>
              <a:rPr lang="fi-FI" altLang="zh-CN" b="1" dirty="0">
                <a:solidFill>
                  <a:srgbClr val="000000"/>
                </a:solidFill>
                <a:latin typeface="Arial" panose="020B0604020202020204" pitchFamily="34" charset="0"/>
                <a:ea typeface="微软雅黑"/>
                <a:cs typeface="Arial" panose="020B0604020202020204" pitchFamily="34" charset="0"/>
              </a:rPr>
              <a:t>Prof. Roneil G Malkani</a:t>
            </a:r>
          </a:p>
          <a:p>
            <a:pPr defTabSz="457200"/>
            <a:r>
              <a:rPr lang="en-US" altLang="zh-CN" dirty="0">
                <a:latin typeface="Arial" panose="020B0604020202020204" pitchFamily="34" charset="0"/>
                <a:cs typeface="Arial" panose="020B0604020202020204" pitchFamily="34" charset="0"/>
              </a:rPr>
              <a:t>Northwestern University</a:t>
            </a:r>
            <a:r>
              <a:rPr lang="fi-FI" altLang="zh-CN" b="1" dirty="0">
                <a:solidFill>
                  <a:srgbClr val="000000"/>
                </a:solidFill>
                <a:latin typeface="Arial" panose="020B0604020202020204" pitchFamily="34" charset="0"/>
                <a:ea typeface="微软雅黑"/>
                <a:cs typeface="Arial" panose="020B0604020202020204" pitchFamily="34" charset="0"/>
              </a:rPr>
              <a:t> </a:t>
            </a:r>
            <a:endParaRPr lang="zh-CN" altLang="en-US" b="1" dirty="0">
              <a:solidFill>
                <a:srgbClr val="000000"/>
              </a:solidFill>
              <a:latin typeface="Arial" panose="020B0604020202020204" pitchFamily="34" charset="0"/>
              <a:ea typeface="微软雅黑"/>
              <a:cs typeface="Arial" panose="020B0604020202020204" pitchFamily="34" charset="0"/>
            </a:endParaRPr>
          </a:p>
        </p:txBody>
      </p:sp>
      <p:sp>
        <p:nvSpPr>
          <p:cNvPr id="14" name="矩形 13"/>
          <p:cNvSpPr/>
          <p:nvPr/>
        </p:nvSpPr>
        <p:spPr>
          <a:xfrm>
            <a:off x="6012160" y="3574757"/>
            <a:ext cx="2634054" cy="646331"/>
          </a:xfrm>
          <a:prstGeom prst="rect">
            <a:avLst/>
          </a:prstGeom>
        </p:spPr>
        <p:txBody>
          <a:bodyPr wrap="none">
            <a:spAutoFit/>
          </a:bodyPr>
          <a:lstStyle/>
          <a:p>
            <a:pPr defTabSz="457200"/>
            <a:r>
              <a:rPr lang="en-US" altLang="zh-CN" b="1" dirty="0">
                <a:solidFill>
                  <a:srgbClr val="000000"/>
                </a:solidFill>
                <a:latin typeface="Arial" panose="020B0604020202020204" pitchFamily="34" charset="0"/>
                <a:ea typeface="微软雅黑"/>
                <a:cs typeface="Arial" panose="020B0604020202020204" pitchFamily="34" charset="0"/>
              </a:rPr>
              <a:t>Prof. </a:t>
            </a:r>
            <a:r>
              <a:rPr lang="fi-FI" altLang="zh-CN" b="1" dirty="0">
                <a:solidFill>
                  <a:srgbClr val="000000"/>
                </a:solidFill>
                <a:latin typeface="Arial" panose="020B0604020202020204" pitchFamily="34" charset="0"/>
                <a:ea typeface="微软雅黑"/>
                <a:cs typeface="Arial" panose="020B0604020202020204" pitchFamily="34" charset="0"/>
              </a:rPr>
              <a:t>Phyllis C Zee</a:t>
            </a:r>
          </a:p>
          <a:p>
            <a:pPr defTabSz="457200"/>
            <a:r>
              <a:rPr lang="en-US" altLang="zh-CN" dirty="0">
                <a:latin typeface="Arial" panose="020B0604020202020204" pitchFamily="34" charset="0"/>
                <a:cs typeface="Arial" panose="020B0604020202020204" pitchFamily="34" charset="0"/>
              </a:rPr>
              <a:t>Northwestern University</a:t>
            </a:r>
            <a:endParaRPr lang="fi-FI" altLang="zh-CN" b="1" dirty="0">
              <a:solidFill>
                <a:srgbClr val="000000"/>
              </a:solidFill>
              <a:latin typeface="Arial" panose="020B0604020202020204" pitchFamily="34" charset="0"/>
              <a:ea typeface="微软雅黑"/>
              <a:cs typeface="Arial" panose="020B0604020202020204" pitchFamily="34" charset="0"/>
            </a:endParaRPr>
          </a:p>
        </p:txBody>
      </p:sp>
      <p:sp>
        <p:nvSpPr>
          <p:cNvPr id="15" name="矩形 14"/>
          <p:cNvSpPr/>
          <p:nvPr/>
        </p:nvSpPr>
        <p:spPr>
          <a:xfrm>
            <a:off x="1149689" y="6354326"/>
            <a:ext cx="3786613" cy="338554"/>
          </a:xfrm>
          <a:prstGeom prst="rect">
            <a:avLst/>
          </a:prstGeom>
          <a:noFill/>
        </p:spPr>
        <p:txBody>
          <a:bodyPr wrap="square" rtlCol="0">
            <a:spAutoFit/>
          </a:bodyPr>
          <a:lstStyle/>
          <a:p>
            <a:pPr algn="r"/>
            <a:r>
              <a:rPr lang="fi-FI" altLang="zh-CN" sz="1600" i="1" dirty="0">
                <a:latin typeface="Arial" panose="020B0604020202020204" pitchFamily="34" charset="0"/>
                <a:ea typeface="微软雅黑" panose="020B0503020204020204" pitchFamily="34" charset="-122"/>
                <a:cs typeface="+mn-ea"/>
              </a:rPr>
              <a:t>Malkani and Zee, Sleep Med Rev 2018 </a:t>
            </a:r>
            <a:endParaRPr lang="zh-CN" altLang="en-US" sz="1600" i="1" dirty="0">
              <a:latin typeface="Arial" panose="020B0604020202020204" pitchFamily="34" charset="0"/>
              <a:ea typeface="微软雅黑" panose="020B0503020204020204" pitchFamily="34" charset="-122"/>
              <a:cs typeface="+mn-ea"/>
            </a:endParaRPr>
          </a:p>
        </p:txBody>
      </p:sp>
    </p:spTree>
    <p:extLst>
      <p:ext uri="{BB962C8B-B14F-4D97-AF65-F5344CB8AC3E}">
        <p14:creationId xmlns:p14="http://schemas.microsoft.com/office/powerpoint/2010/main" val="1809224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Sleep Disturbances and Amyloid</a:t>
            </a:r>
            <a:endParaRPr lang="zh-CN" altLang="en-US" sz="4000" dirty="0"/>
          </a:p>
        </p:txBody>
      </p:sp>
      <p:sp>
        <p:nvSpPr>
          <p:cNvPr id="3" name="内容占位符 2"/>
          <p:cNvSpPr>
            <a:spLocks noGrp="1"/>
          </p:cNvSpPr>
          <p:nvPr>
            <p:ph idx="1"/>
          </p:nvPr>
        </p:nvSpPr>
        <p:spPr/>
        <p:txBody>
          <a:bodyPr>
            <a:normAutofit/>
          </a:bodyPr>
          <a:lstStyle/>
          <a:p>
            <a:r>
              <a:rPr lang="en-US" altLang="zh-CN" sz="2000" dirty="0"/>
              <a:t>As a biomarker for dementia, detecting amyloid (Aβ) in cognitively normal older adults has clinical implications for the prevention and intervention of cognitive decline and dementia in the early stage</a:t>
            </a:r>
            <a:endParaRPr lang="zh-CN" altLang="en-US" sz="20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11</a:t>
            </a:fld>
            <a:endParaRPr lang="zh-CN" altLang="en-US"/>
          </a:p>
        </p:txBody>
      </p:sp>
      <p:sp>
        <p:nvSpPr>
          <p:cNvPr id="5" name="矩形 4"/>
          <p:cNvSpPr/>
          <p:nvPr/>
        </p:nvSpPr>
        <p:spPr>
          <a:xfrm>
            <a:off x="539552" y="3501008"/>
            <a:ext cx="5616624" cy="1384995"/>
          </a:xfrm>
          <a:prstGeom prst="rect">
            <a:avLst/>
          </a:prstGeom>
        </p:spPr>
        <p:txBody>
          <a:bodyPr wrap="square">
            <a:spAutoFit/>
          </a:bodyPr>
          <a:lstStyle/>
          <a:p>
            <a:pPr algn="ctr" fontAlgn="base">
              <a:lnSpc>
                <a:spcPct val="150000"/>
              </a:lnSpc>
              <a:spcAft>
                <a:spcPct val="0"/>
              </a:spcAft>
              <a:buFont typeface="Arial" panose="020B0604020202020204" pitchFamily="34" charset="0"/>
              <a:buNone/>
            </a:pPr>
            <a:r>
              <a:rPr lang="en-US" altLang="zh-CN" sz="2800" b="1" dirty="0">
                <a:solidFill>
                  <a:srgbClr val="C00000"/>
                </a:solidFill>
                <a:latin typeface="Arial" panose="020B0604020202020204" pitchFamily="34" charset="0"/>
                <a:ea typeface="黑体" panose="02010609060101010101" pitchFamily="49" charset="-122"/>
                <a:cs typeface="Arial" panose="020B0604020202020204" pitchFamily="34" charset="0"/>
              </a:rPr>
              <a:t>The relationship between sleep disturbances and A</a:t>
            </a:r>
            <a:r>
              <a:rPr lang="el-GR" altLang="zh-CN" sz="2800" b="1" dirty="0">
                <a:solidFill>
                  <a:srgbClr val="C00000"/>
                </a:solidFill>
                <a:latin typeface="Arial" panose="020B0604020202020204" pitchFamily="34" charset="0"/>
                <a:ea typeface="黑体" panose="02010609060101010101" pitchFamily="49" charset="-122"/>
                <a:cs typeface="Arial" panose="020B0604020202020204" pitchFamily="34" charset="0"/>
              </a:rPr>
              <a:t>β</a:t>
            </a:r>
            <a:r>
              <a:rPr lang="en-US" altLang="zh-CN" sz="2800" b="1" dirty="0">
                <a:solidFill>
                  <a:srgbClr val="C00000"/>
                </a:solidFill>
                <a:latin typeface="Arial" panose="020B0604020202020204" pitchFamily="34" charset="0"/>
                <a:ea typeface="黑体" panose="02010609060101010101" pitchFamily="49" charset="-122"/>
                <a:cs typeface="Arial" panose="020B0604020202020204" pitchFamily="34" charset="0"/>
              </a:rPr>
              <a:t> is unclear</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372200" y="2975210"/>
            <a:ext cx="2365375" cy="290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9613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Sleep Disturbances and Amyloid</a:t>
            </a:r>
            <a:endParaRPr lang="zh-CN" altLang="en-US" dirty="0"/>
          </a:p>
        </p:txBody>
      </p:sp>
      <p:sp>
        <p:nvSpPr>
          <p:cNvPr id="3" name="内容占位符 2"/>
          <p:cNvSpPr>
            <a:spLocks noGrp="1"/>
          </p:cNvSpPr>
          <p:nvPr>
            <p:ph idx="1"/>
          </p:nvPr>
        </p:nvSpPr>
        <p:spPr>
          <a:xfrm>
            <a:off x="457200" y="1340768"/>
            <a:ext cx="8229600" cy="4713388"/>
          </a:xfrm>
        </p:spPr>
        <p:txBody>
          <a:bodyPr>
            <a:normAutofit/>
          </a:bodyPr>
          <a:lstStyle/>
          <a:p>
            <a:pPr>
              <a:spcBef>
                <a:spcPts val="1200"/>
              </a:spcBef>
            </a:pPr>
            <a:r>
              <a:rPr lang="en-US" altLang="zh-CN" sz="2000" dirty="0"/>
              <a:t>This cross-sectional study obtained data from the Alzheimer's Disease Neuroimaging Initiative (</a:t>
            </a:r>
            <a:r>
              <a:rPr lang="en-US" altLang="zh-CN" sz="2000" dirty="0" err="1"/>
              <a:t>ADNI</a:t>
            </a:r>
            <a:r>
              <a:rPr lang="en-US" altLang="zh-CN" sz="2000" dirty="0"/>
              <a:t>) database</a:t>
            </a:r>
          </a:p>
          <a:p>
            <a:pPr>
              <a:spcBef>
                <a:spcPts val="1200"/>
              </a:spcBef>
            </a:pPr>
            <a:r>
              <a:rPr lang="en-US" altLang="zh-CN" sz="2000" dirty="0"/>
              <a:t>The 1000 cognitively normal participants with a mean (SD) age of 71.9 (6.26) years and 53.9% female were included in this study</a:t>
            </a:r>
            <a:endParaRPr lang="zh-CN" altLang="en-US" sz="20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12</a:t>
            </a:fld>
            <a:endParaRPr lang="zh-CN" altLang="en-US"/>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1560" y="3284984"/>
            <a:ext cx="7704856" cy="2986713"/>
          </a:xfrm>
          <a:prstGeom prst="rect">
            <a:avLst/>
          </a:prstGeom>
        </p:spPr>
      </p:pic>
      <p:sp>
        <p:nvSpPr>
          <p:cNvPr id="6" name="矩形 5"/>
          <p:cNvSpPr/>
          <p:nvPr/>
        </p:nvSpPr>
        <p:spPr>
          <a:xfrm>
            <a:off x="4504854" y="6327730"/>
            <a:ext cx="3786613" cy="338554"/>
          </a:xfrm>
          <a:prstGeom prst="rect">
            <a:avLst/>
          </a:prstGeom>
          <a:noFill/>
        </p:spPr>
        <p:txBody>
          <a:bodyPr wrap="square" rtlCol="0">
            <a:spAutoFit/>
          </a:bodyPr>
          <a:lstStyle/>
          <a:p>
            <a:pPr algn="r"/>
            <a:r>
              <a:rPr lang="fi-FI" altLang="zh-CN" sz="1600" i="1" dirty="0">
                <a:latin typeface="Arial" panose="020B0604020202020204" pitchFamily="34" charset="0"/>
                <a:ea typeface="微软雅黑" panose="020B0503020204020204" pitchFamily="34" charset="-122"/>
                <a:cs typeface="+mn-ea"/>
              </a:rPr>
              <a:t>Unpublished data</a:t>
            </a:r>
            <a:endParaRPr lang="zh-CN" altLang="en-US" sz="1600" i="1" dirty="0">
              <a:latin typeface="Arial" panose="020B0604020202020204" pitchFamily="34" charset="0"/>
              <a:ea typeface="微软雅黑" panose="020B0503020204020204" pitchFamily="34" charset="-122"/>
              <a:cs typeface="+mn-ea"/>
            </a:endParaRPr>
          </a:p>
        </p:txBody>
      </p:sp>
    </p:spTree>
    <p:extLst>
      <p:ext uri="{BB962C8B-B14F-4D97-AF65-F5344CB8AC3E}">
        <p14:creationId xmlns:p14="http://schemas.microsoft.com/office/powerpoint/2010/main" val="3470346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Sleep Disturbances and Amyloid</a:t>
            </a:r>
            <a:endParaRPr lang="zh-CN" altLang="en-US" dirty="0"/>
          </a:p>
        </p:txBody>
      </p:sp>
      <p:sp>
        <p:nvSpPr>
          <p:cNvPr id="3" name="内容占位符 2"/>
          <p:cNvSpPr>
            <a:spLocks noGrp="1"/>
          </p:cNvSpPr>
          <p:nvPr>
            <p:ph idx="1"/>
          </p:nvPr>
        </p:nvSpPr>
        <p:spPr/>
        <p:txBody>
          <a:bodyPr>
            <a:normAutofit/>
          </a:bodyPr>
          <a:lstStyle/>
          <a:p>
            <a:pPr>
              <a:spcBef>
                <a:spcPts val="1200"/>
              </a:spcBef>
            </a:pPr>
            <a:r>
              <a:rPr lang="en-US" altLang="zh-CN" sz="2000" dirty="0"/>
              <a:t>Sleep problems were not associated with brain Aβ burden among all participants</a:t>
            </a:r>
          </a:p>
          <a:p>
            <a:pPr>
              <a:spcBef>
                <a:spcPts val="1200"/>
              </a:spcBef>
            </a:pPr>
            <a:r>
              <a:rPr lang="en-US" altLang="zh-CN" sz="2000" dirty="0"/>
              <a:t>We performed a subgroup analysis by the presence of the </a:t>
            </a:r>
            <a:r>
              <a:rPr lang="en-US" altLang="zh-CN" sz="2000" dirty="0" err="1"/>
              <a:t>APOE</a:t>
            </a:r>
            <a:r>
              <a:rPr lang="en-US" altLang="zh-CN" sz="2000" dirty="0"/>
              <a:t> </a:t>
            </a:r>
            <a:r>
              <a:rPr lang="en-US" altLang="zh-CN" sz="2000" dirty="0" err="1"/>
              <a:t>ε4</a:t>
            </a:r>
            <a:endParaRPr lang="zh-CN" altLang="en-US" sz="20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13</a:t>
            </a:fld>
            <a:endParaRPr lang="zh-CN" altLang="en-US"/>
          </a:p>
        </p:txBody>
      </p:sp>
      <p:grpSp>
        <p:nvGrpSpPr>
          <p:cNvPr id="9" name="组合 8">
            <a:extLst>
              <a:ext uri="{FF2B5EF4-FFF2-40B4-BE49-F238E27FC236}">
                <a16:creationId xmlns:a16="http://schemas.microsoft.com/office/drawing/2014/main" id="{FB0ABED5-44F1-B146-8FF9-1A2EAB3C5385}"/>
              </a:ext>
            </a:extLst>
          </p:cNvPr>
          <p:cNvGrpSpPr/>
          <p:nvPr/>
        </p:nvGrpSpPr>
        <p:grpSpPr>
          <a:xfrm>
            <a:off x="611560" y="3089708"/>
            <a:ext cx="7944262" cy="2448272"/>
            <a:chOff x="1377950" y="2076132"/>
            <a:chExt cx="8670290" cy="2885440"/>
          </a:xfrm>
        </p:grpSpPr>
        <p:pic>
          <p:nvPicPr>
            <p:cNvPr id="10" name="图片 9">
              <a:extLst>
                <a:ext uri="{FF2B5EF4-FFF2-40B4-BE49-F238E27FC236}">
                  <a16:creationId xmlns:a16="http://schemas.microsoft.com/office/drawing/2014/main" id="{C3ABCA42-5AFD-964A-B0DF-DA7217BAF4F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4271010" y="2076132"/>
              <a:ext cx="2884170" cy="2885440"/>
            </a:xfrm>
            <a:prstGeom prst="rect">
              <a:avLst/>
            </a:prstGeom>
            <a:ln>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0B114D01-7A88-8942-8954-10DFEB79117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1377950" y="2079307"/>
              <a:ext cx="2893060" cy="2882265"/>
            </a:xfrm>
            <a:prstGeom prst="rect">
              <a:avLst/>
            </a:prstGeom>
            <a:ln>
              <a:noFill/>
            </a:ln>
            <a:extLst>
              <a:ext uri="{53640926-AAD7-44D8-BBD7-CCE9431645EC}">
                <a14:shadowObscured xmlns:a14="http://schemas.microsoft.com/office/drawing/2010/main"/>
              </a:ext>
            </a:extLst>
          </p:spPr>
        </p:pic>
        <p:pic>
          <p:nvPicPr>
            <p:cNvPr id="12" name="图片 11">
              <a:extLst>
                <a:ext uri="{FF2B5EF4-FFF2-40B4-BE49-F238E27FC236}">
                  <a16:creationId xmlns:a16="http://schemas.microsoft.com/office/drawing/2014/main" id="{4A1C83B2-2EFE-8844-8D9F-D24D7D40749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7154545" y="2077402"/>
              <a:ext cx="2893695" cy="2884170"/>
            </a:xfrm>
            <a:prstGeom prst="rect">
              <a:avLst/>
            </a:prstGeom>
            <a:ln>
              <a:noFill/>
            </a:ln>
            <a:extLst>
              <a:ext uri="{53640926-AAD7-44D8-BBD7-CCE9431645EC}">
                <a14:shadowObscured xmlns:a14="http://schemas.microsoft.com/office/drawing/2010/main"/>
              </a:ext>
            </a:extLst>
          </p:spPr>
        </p:pic>
      </p:grpSp>
      <p:sp>
        <p:nvSpPr>
          <p:cNvPr id="13" name="矩形 12"/>
          <p:cNvSpPr/>
          <p:nvPr/>
        </p:nvSpPr>
        <p:spPr>
          <a:xfrm>
            <a:off x="593710" y="5661248"/>
            <a:ext cx="8082746" cy="738664"/>
          </a:xfrm>
          <a:prstGeom prst="rect">
            <a:avLst/>
          </a:prstGeom>
        </p:spPr>
        <p:txBody>
          <a:bodyPr wrap="square">
            <a:spAutoFit/>
          </a:bodyPr>
          <a:lstStyle/>
          <a:p>
            <a:r>
              <a:rPr lang="en-US" altLang="zh-CN" sz="1400" dirty="0">
                <a:latin typeface="Arial" panose="020B0604020202020204" pitchFamily="34" charset="0"/>
                <a:cs typeface="Arial" panose="020B0604020202020204" pitchFamily="34" charset="0"/>
              </a:rPr>
              <a:t>Effects of sleep problems on regional differences in Aβ in the APOE ε4+ group. The regions include left </a:t>
            </a:r>
            <a:r>
              <a:rPr lang="en-US" altLang="zh-CN" sz="1400" dirty="0" err="1">
                <a:latin typeface="Arial" panose="020B0604020202020204" pitchFamily="34" charset="0"/>
                <a:cs typeface="Arial" panose="020B0604020202020204" pitchFamily="34" charset="0"/>
              </a:rPr>
              <a:t>bankssts</a:t>
            </a:r>
            <a:r>
              <a:rPr lang="en-US" altLang="zh-CN" sz="1400" dirty="0">
                <a:latin typeface="Arial" panose="020B0604020202020204" pitchFamily="34" charset="0"/>
                <a:cs typeface="Arial" panose="020B0604020202020204" pitchFamily="34" charset="0"/>
              </a:rPr>
              <a:t>, left cuneus, bilateral entorhinal, left lingual, left superior parietal, left hippocampus, and many other brain regions</a:t>
            </a:r>
            <a:endParaRPr lang="zh-CN" altLang="en-US" sz="1400" dirty="0">
              <a:latin typeface="Arial" panose="020B0604020202020204" pitchFamily="34" charset="0"/>
              <a:cs typeface="Arial" panose="020B0604020202020204" pitchFamily="34" charset="0"/>
            </a:endParaRPr>
          </a:p>
        </p:txBody>
      </p:sp>
      <p:sp>
        <p:nvSpPr>
          <p:cNvPr id="14" name="矩形 13"/>
          <p:cNvSpPr/>
          <p:nvPr/>
        </p:nvSpPr>
        <p:spPr>
          <a:xfrm>
            <a:off x="4504854" y="6327730"/>
            <a:ext cx="3786613" cy="338554"/>
          </a:xfrm>
          <a:prstGeom prst="rect">
            <a:avLst/>
          </a:prstGeom>
          <a:noFill/>
        </p:spPr>
        <p:txBody>
          <a:bodyPr wrap="square" rtlCol="0">
            <a:spAutoFit/>
          </a:bodyPr>
          <a:lstStyle/>
          <a:p>
            <a:pPr algn="r"/>
            <a:r>
              <a:rPr lang="fi-FI" altLang="zh-CN" sz="1600" i="1" dirty="0">
                <a:latin typeface="Arial" panose="020B0604020202020204" pitchFamily="34" charset="0"/>
                <a:ea typeface="微软雅黑" panose="020B0503020204020204" pitchFamily="34" charset="-122"/>
                <a:cs typeface="+mn-ea"/>
              </a:rPr>
              <a:t>Unpublished data</a:t>
            </a:r>
            <a:endParaRPr lang="zh-CN" altLang="en-US" sz="1600" i="1" dirty="0">
              <a:latin typeface="Arial" panose="020B0604020202020204" pitchFamily="34" charset="0"/>
              <a:ea typeface="微软雅黑" panose="020B0503020204020204" pitchFamily="34" charset="-122"/>
              <a:cs typeface="+mn-ea"/>
            </a:endParaRPr>
          </a:p>
        </p:txBody>
      </p:sp>
    </p:spTree>
    <p:extLst>
      <p:ext uri="{BB962C8B-B14F-4D97-AF65-F5344CB8AC3E}">
        <p14:creationId xmlns:p14="http://schemas.microsoft.com/office/powerpoint/2010/main" val="2037434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8640"/>
            <a:ext cx="9144000" cy="944650"/>
          </a:xfrm>
        </p:spPr>
        <p:txBody>
          <a:bodyPr>
            <a:noAutofit/>
          </a:bodyPr>
          <a:lstStyle/>
          <a:p>
            <a:r>
              <a:rPr lang="en-US" altLang="zh-CN" sz="2800" dirty="0"/>
              <a:t>Aβ Dynamics are Regulated by Sleep-Wake Cycle</a:t>
            </a:r>
            <a:endParaRPr lang="zh-CN" altLang="en-US" sz="28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14</a:t>
            </a:fld>
            <a:endParaRPr lang="zh-CN" altLang="en-US"/>
          </a:p>
        </p:txBody>
      </p:sp>
      <p:pic>
        <p:nvPicPr>
          <p:cNvPr id="5" name="Picture 3"/>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6443"/>
          <a:stretch/>
        </p:blipFill>
        <p:spPr bwMode="auto">
          <a:xfrm>
            <a:off x="2902161" y="1247862"/>
            <a:ext cx="2517367" cy="2993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107504" y="1196752"/>
            <a:ext cx="5425432" cy="304479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910" y="5952090"/>
            <a:ext cx="2536272" cy="338554"/>
          </a:xfrm>
          <a:prstGeom prst="rect">
            <a:avLst/>
          </a:prstGeom>
        </p:spPr>
        <p:txBody>
          <a:bodyPr wrap="none">
            <a:spAutoFit/>
          </a:bodyPr>
          <a:lstStyle/>
          <a:p>
            <a:pPr algn="ctr"/>
            <a:r>
              <a:rPr lang="en-US" altLang="zh-CN" sz="1600" b="1" dirty="0">
                <a:latin typeface="Arial" panose="020B0604020202020204" pitchFamily="34" charset="0"/>
                <a:cs typeface="Arial" panose="020B0604020202020204" pitchFamily="34" charset="0"/>
              </a:rPr>
              <a:t>Prof. David M. </a:t>
            </a:r>
            <a:r>
              <a:rPr lang="en-US" altLang="zh-CN" sz="1600" b="1" dirty="0" err="1">
                <a:latin typeface="Arial" panose="020B0604020202020204" pitchFamily="34" charset="0"/>
                <a:cs typeface="Arial" panose="020B0604020202020204" pitchFamily="34" charset="0"/>
              </a:rPr>
              <a:t>Holtzman</a:t>
            </a:r>
            <a:endParaRPr lang="zh-CN" altLang="en-US" sz="1600" b="1" dirty="0">
              <a:latin typeface="Arial" panose="020B0604020202020204" pitchFamily="34" charset="0"/>
              <a:cs typeface="Arial" panose="020B0604020202020204" pitchFamily="34" charset="0"/>
            </a:endParaRPr>
          </a:p>
        </p:txBody>
      </p:sp>
      <p:sp>
        <p:nvSpPr>
          <p:cNvPr id="8" name="TextBox 7"/>
          <p:cNvSpPr txBox="1"/>
          <p:nvPr/>
        </p:nvSpPr>
        <p:spPr>
          <a:xfrm>
            <a:off x="0" y="6259867"/>
            <a:ext cx="2820220" cy="307777"/>
          </a:xfrm>
          <a:prstGeom prst="rect">
            <a:avLst/>
          </a:prstGeom>
          <a:noFill/>
        </p:spPr>
        <p:txBody>
          <a:bodyPr wrap="square" rtlCol="0">
            <a:spAutoFit/>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Washington University</a:t>
            </a:r>
            <a:endParaRPr lang="zh-CN" altLang="en-US" sz="14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pic>
        <p:nvPicPr>
          <p:cNvPr id="9"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5845" y="4501255"/>
            <a:ext cx="1127917" cy="1466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矩形 9"/>
          <p:cNvSpPr/>
          <p:nvPr/>
        </p:nvSpPr>
        <p:spPr>
          <a:xfrm>
            <a:off x="5940152" y="6426425"/>
            <a:ext cx="2521844" cy="338554"/>
          </a:xfrm>
          <a:prstGeom prst="rect">
            <a:avLst/>
          </a:prstGeom>
          <a:noFill/>
        </p:spPr>
        <p:txBody>
          <a:bodyPr wrap="square" rtlCol="0">
            <a:spAutoFit/>
          </a:bodyPr>
          <a:lstStyle/>
          <a:p>
            <a:pPr algn="ctr"/>
            <a:r>
              <a:rPr lang="en-US" altLang="zh-CN" sz="1600" i="1" dirty="0">
                <a:latin typeface="Arial" panose="020B0604020202020204" pitchFamily="34" charset="0"/>
                <a:ea typeface="微软雅黑" panose="020B0503020204020204" pitchFamily="34" charset="-122"/>
                <a:cs typeface="+mn-ea"/>
              </a:rPr>
              <a:t>Kang et al., Science 2009</a:t>
            </a:r>
            <a:endParaRPr lang="zh-CN" altLang="en-US" sz="1600" i="1" dirty="0">
              <a:latin typeface="Arial" panose="020B0604020202020204" pitchFamily="34" charset="0"/>
              <a:ea typeface="微软雅黑" panose="020B0503020204020204" pitchFamily="34" charset="-122"/>
              <a:cs typeface="+mn-ea"/>
            </a:endParaRPr>
          </a:p>
        </p:txBody>
      </p:sp>
      <p:pic>
        <p:nvPicPr>
          <p:cNvPr id="11" name="Picture 2"/>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5689650" y="1196752"/>
            <a:ext cx="3262903" cy="2405183"/>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2"/>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220598" y="1247862"/>
            <a:ext cx="2681563" cy="2226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757669" y="3601935"/>
            <a:ext cx="1607419" cy="400110"/>
          </a:xfrm>
          <a:prstGeom prst="rect">
            <a:avLst/>
          </a:prstGeom>
          <a:noFill/>
        </p:spPr>
        <p:txBody>
          <a:bodyPr wrap="square" rtlCol="0">
            <a:spAutoFit/>
          </a:bodyPr>
          <a:lstStyle/>
          <a:p>
            <a:pPr algn="ctr"/>
            <a:r>
              <a:rPr lang="en-US" altLang="zh-CN" sz="2000" b="1"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Mice</a:t>
            </a:r>
            <a:endParaRPr lang="zh-CN" altLang="en-US" sz="2000" b="1"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14" name="TextBox 13"/>
          <p:cNvSpPr txBox="1"/>
          <p:nvPr/>
        </p:nvSpPr>
        <p:spPr>
          <a:xfrm>
            <a:off x="7181886" y="1184556"/>
            <a:ext cx="1607419" cy="400110"/>
          </a:xfrm>
          <a:prstGeom prst="rect">
            <a:avLst/>
          </a:prstGeom>
          <a:noFill/>
        </p:spPr>
        <p:txBody>
          <a:bodyPr wrap="square" rtlCol="0">
            <a:spAutoFit/>
          </a:bodyPr>
          <a:lstStyle/>
          <a:p>
            <a:pPr algn="ctr"/>
            <a:r>
              <a:rPr lang="en-US" altLang="zh-CN" sz="2000" b="1"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Humans</a:t>
            </a:r>
            <a:endParaRPr lang="zh-CN" altLang="en-US" sz="2000" b="1"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pic>
        <p:nvPicPr>
          <p:cNvPr id="15" name="Picture 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979287" y="4640819"/>
            <a:ext cx="2469235" cy="1853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6"/>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688242" y="4725590"/>
            <a:ext cx="2877440" cy="1731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1883761" y="4174908"/>
            <a:ext cx="7764091" cy="507831"/>
          </a:xfrm>
          <a:prstGeom prst="rect">
            <a:avLst/>
          </a:prstGeom>
          <a:noFill/>
        </p:spPr>
        <p:txBody>
          <a:bodyPr wrap="square" rtlCol="0">
            <a:spAutoFit/>
          </a:bodyPr>
          <a:lstStyle/>
          <a:p>
            <a:pPr marL="285750" indent="-285750">
              <a:lnSpc>
                <a:spcPct val="150000"/>
              </a:lnSpc>
              <a:spcBef>
                <a:spcPts val="1800"/>
              </a:spcBef>
              <a:buFont typeface="Arial" panose="020B0604020202020204" pitchFamily="34" charset="0"/>
              <a:buChar char="•"/>
            </a:pPr>
            <a:r>
              <a:rPr lang="en-US" altLang="zh-CN"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The amount of brain interstitial fluid A</a:t>
            </a:r>
            <a:r>
              <a:rPr lang="el-GR" altLang="zh-CN"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β</a:t>
            </a:r>
            <a:r>
              <a:rPr lang="en-US" altLang="zh-CN"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 correlated with wakefulness</a:t>
            </a:r>
            <a:endParaRPr lang="zh-CN" altLang="en-US"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18885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Brain Aβ Increases After Sleep Deprivation</a:t>
            </a:r>
            <a:endParaRPr lang="zh-CN" altLang="en-US"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15</a:t>
            </a:fld>
            <a:endParaRPr lang="zh-CN"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30643" y="3202054"/>
            <a:ext cx="7464491" cy="3218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792510" y="1525774"/>
            <a:ext cx="6137311" cy="1059008"/>
          </a:xfrm>
          <a:prstGeom prst="rect">
            <a:avLst/>
          </a:prstGeom>
          <a:noFill/>
        </p:spPr>
        <p:txBody>
          <a:bodyPr wrap="square" rtlCol="0">
            <a:spAutoFit/>
          </a:bodyPr>
          <a:lstStyle/>
          <a:p>
            <a:pPr marL="285750" indent="-285750">
              <a:lnSpc>
                <a:spcPct val="120000"/>
              </a:lnSpc>
              <a:spcBef>
                <a:spcPts val="600"/>
              </a:spcBef>
              <a:buFont typeface="Arial" panose="020B0604020202020204" pitchFamily="34" charset="0"/>
              <a:buChar char="•"/>
            </a:pPr>
            <a:r>
              <a:rPr lang="en-US" altLang="zh-CN"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One night of sleep deprivation, relative to baseline, resulted in a significant increase in Aβ burden in the right hippocampus and thalamus</a:t>
            </a:r>
            <a:endParaRPr lang="zh-CN" altLang="en-US"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7" name="矩形 6"/>
          <p:cNvSpPr/>
          <p:nvPr/>
        </p:nvSpPr>
        <p:spPr>
          <a:xfrm>
            <a:off x="4840728" y="6474822"/>
            <a:ext cx="3738672" cy="338554"/>
          </a:xfrm>
          <a:prstGeom prst="rect">
            <a:avLst/>
          </a:prstGeom>
          <a:noFill/>
        </p:spPr>
        <p:txBody>
          <a:bodyPr wrap="square" rtlCol="0">
            <a:spAutoFit/>
          </a:bodyPr>
          <a:lstStyle/>
          <a:p>
            <a:pPr algn="ctr"/>
            <a:r>
              <a:rPr lang="en-US" altLang="zh-CN" sz="1600" i="1" dirty="0" err="1">
                <a:latin typeface="Arial" panose="020B0604020202020204" pitchFamily="34" charset="0"/>
                <a:ea typeface="微软雅黑" panose="020B0503020204020204" pitchFamily="34" charset="-122"/>
                <a:cs typeface="+mn-ea"/>
              </a:rPr>
              <a:t>Shokri-Kojori</a:t>
            </a:r>
            <a:r>
              <a:rPr lang="en-US" altLang="zh-CN" sz="1600" i="1" dirty="0">
                <a:latin typeface="Arial" panose="020B0604020202020204" pitchFamily="34" charset="0"/>
                <a:ea typeface="微软雅黑" panose="020B0503020204020204" pitchFamily="34" charset="-122"/>
                <a:cs typeface="+mn-ea"/>
              </a:rPr>
              <a:t> et al., PNAS 2018</a:t>
            </a:r>
            <a:endParaRPr lang="zh-CN" altLang="en-US" sz="1600" i="1" dirty="0">
              <a:latin typeface="Arial" panose="020B0604020202020204" pitchFamily="34" charset="0"/>
              <a:ea typeface="微软雅黑" panose="020B0503020204020204" pitchFamily="34" charset="-122"/>
              <a:cs typeface="+mn-ea"/>
            </a:endParaRPr>
          </a:p>
        </p:txBody>
      </p:sp>
      <p:pic>
        <p:nvPicPr>
          <p:cNvPr id="8" name="Picture 3"/>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030643" y="1196560"/>
            <a:ext cx="1106065" cy="1234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a:xfrm>
            <a:off x="537775" y="2430894"/>
            <a:ext cx="2200411" cy="338554"/>
          </a:xfrm>
          <a:prstGeom prst="rect">
            <a:avLst/>
          </a:prstGeom>
        </p:spPr>
        <p:txBody>
          <a:bodyPr wrap="none">
            <a:spAutoFit/>
          </a:bodyPr>
          <a:lstStyle/>
          <a:p>
            <a:pPr algn="ctr"/>
            <a:r>
              <a:rPr lang="en-US" altLang="zh-CN" sz="1600" b="1" dirty="0">
                <a:latin typeface="Arial" panose="020B0604020202020204" pitchFamily="34" charset="0"/>
                <a:cs typeface="Arial" panose="020B0604020202020204" pitchFamily="34" charset="0"/>
              </a:rPr>
              <a:t>Prof. Nora D. </a:t>
            </a:r>
            <a:r>
              <a:rPr lang="en-US" altLang="zh-CN" sz="1600" b="1" dirty="0" err="1">
                <a:latin typeface="Arial" panose="020B0604020202020204" pitchFamily="34" charset="0"/>
                <a:cs typeface="Arial" panose="020B0604020202020204" pitchFamily="34" charset="0"/>
              </a:rPr>
              <a:t>Volkow</a:t>
            </a:r>
            <a:endParaRPr lang="en-US" altLang="zh-CN" sz="1600" b="1" dirty="0">
              <a:latin typeface="Arial" panose="020B0604020202020204" pitchFamily="34" charset="0"/>
              <a:cs typeface="Arial" panose="020B0604020202020204" pitchFamily="34" charset="0"/>
            </a:endParaRPr>
          </a:p>
        </p:txBody>
      </p:sp>
      <p:sp>
        <p:nvSpPr>
          <p:cNvPr id="10" name="矩形 9"/>
          <p:cNvSpPr/>
          <p:nvPr/>
        </p:nvSpPr>
        <p:spPr>
          <a:xfrm>
            <a:off x="251520" y="2738671"/>
            <a:ext cx="2778374" cy="523220"/>
          </a:xfrm>
          <a:prstGeom prst="rect">
            <a:avLst/>
          </a:prstGeom>
          <a:noFill/>
        </p:spPr>
        <p:txBody>
          <a:bodyPr wrap="square" rtlCol="0">
            <a:spAutoFit/>
          </a:bodyPr>
          <a:lstStyle/>
          <a:p>
            <a:pPr algn="ctr"/>
            <a:r>
              <a:rPr lang="en-US" altLang="zh-CN" sz="1400" dirty="0">
                <a:latin typeface="Arial" panose="020B0604020202020204" pitchFamily="34" charset="0"/>
                <a:ea typeface="黑体" panose="02010609060101010101" pitchFamily="49" charset="-122"/>
                <a:cs typeface="Arial" panose="020B0604020202020204" pitchFamily="34" charset="0"/>
              </a:rPr>
              <a:t>National Institute on Alcohol Abuse and Alcoholism</a:t>
            </a:r>
            <a:endParaRPr lang="zh-CN" altLang="en-US" sz="1400" dirty="0">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421926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14450" y="1286793"/>
            <a:ext cx="5087604" cy="2441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normAutofit fontScale="90000"/>
          </a:bodyPr>
          <a:lstStyle/>
          <a:p>
            <a:r>
              <a:rPr lang="en-US" altLang="zh-CN" dirty="0"/>
              <a:t>Other Potential Mechanisms of Sleep Disturbances and Dementia</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16</a:t>
            </a:fld>
            <a:endParaRPr lang="zh-CN" altLang="en-US"/>
          </a:p>
        </p:txBody>
      </p:sp>
      <p:sp>
        <p:nvSpPr>
          <p:cNvPr id="5" name="矩形 4"/>
          <p:cNvSpPr/>
          <p:nvPr/>
        </p:nvSpPr>
        <p:spPr>
          <a:xfrm>
            <a:off x="608320" y="3027425"/>
            <a:ext cx="2019464" cy="338554"/>
          </a:xfrm>
          <a:prstGeom prst="rect">
            <a:avLst/>
          </a:prstGeom>
        </p:spPr>
        <p:txBody>
          <a:bodyPr wrap="none">
            <a:spAutoFit/>
          </a:bodyPr>
          <a:lstStyle/>
          <a:p>
            <a:pPr algn="ctr"/>
            <a:r>
              <a:rPr lang="en-US" altLang="zh-CN" sz="1600" b="1" dirty="0">
                <a:latin typeface="Arial" panose="020B0604020202020204" pitchFamily="34" charset="0"/>
                <a:cs typeface="Arial" panose="020B0604020202020204" pitchFamily="34" charset="0"/>
              </a:rPr>
              <a:t>Prof. Kristine </a:t>
            </a:r>
            <a:r>
              <a:rPr lang="en-US" altLang="zh-CN" sz="1600" b="1" dirty="0" err="1">
                <a:latin typeface="Arial" panose="020B0604020202020204" pitchFamily="34" charset="0"/>
                <a:cs typeface="Arial" panose="020B0604020202020204" pitchFamily="34" charset="0"/>
              </a:rPr>
              <a:t>Yaffe</a:t>
            </a:r>
            <a:endParaRPr lang="zh-CN" altLang="en-US" sz="1600" b="1" dirty="0">
              <a:latin typeface="Arial" panose="020B0604020202020204" pitchFamily="34" charset="0"/>
              <a:cs typeface="Arial" panose="020B0604020202020204" pitchFamily="34" charset="0"/>
            </a:endParaRPr>
          </a:p>
        </p:txBody>
      </p:sp>
      <p:sp>
        <p:nvSpPr>
          <p:cNvPr id="6" name="TextBox 5"/>
          <p:cNvSpPr txBox="1"/>
          <p:nvPr/>
        </p:nvSpPr>
        <p:spPr>
          <a:xfrm>
            <a:off x="107504" y="3343378"/>
            <a:ext cx="3171060" cy="307777"/>
          </a:xfrm>
          <a:prstGeom prst="rect">
            <a:avLst/>
          </a:prstGeom>
        </p:spPr>
        <p:txBody>
          <a:bodyPr wrap="none">
            <a:spAutoFit/>
          </a:bodyPr>
          <a:lstStyle>
            <a:defPPr>
              <a:defRPr lang="zh-CN"/>
            </a:defPPr>
            <a:lvl1pPr algn="ctr">
              <a:defRPr sz="1600" b="1">
                <a:latin typeface="Arial" panose="020B0604020202020204" pitchFamily="34" charset="0"/>
                <a:cs typeface="Arial" panose="020B0604020202020204" pitchFamily="34" charset="0"/>
              </a:defRPr>
            </a:lvl1pPr>
          </a:lstStyle>
          <a:p>
            <a:r>
              <a:rPr lang="en-US" altLang="zh-CN" sz="1400" b="0" dirty="0">
                <a:sym typeface="Arial" panose="020B0604020202020204" pitchFamily="34" charset="0"/>
              </a:rPr>
              <a:t>University of California San Francisco</a:t>
            </a:r>
            <a:endParaRPr lang="zh-CN" altLang="en-US" sz="1400" b="0" dirty="0">
              <a:sym typeface="Arial" panose="020B0604020202020204" pitchFamily="34" charset="0"/>
            </a:endParaRPr>
          </a:p>
        </p:txBody>
      </p:sp>
      <p:sp>
        <p:nvSpPr>
          <p:cNvPr id="7" name="矩形 6"/>
          <p:cNvSpPr/>
          <p:nvPr/>
        </p:nvSpPr>
        <p:spPr>
          <a:xfrm>
            <a:off x="5734723" y="4804377"/>
            <a:ext cx="3101047" cy="830997"/>
          </a:xfrm>
          <a:prstGeom prst="rect">
            <a:avLst/>
          </a:prstGeom>
          <a:noFill/>
        </p:spPr>
        <p:txBody>
          <a:bodyPr wrap="square" rtlCol="0">
            <a:spAutoFit/>
          </a:bodyPr>
          <a:lstStyle/>
          <a:p>
            <a:pPr algn="r"/>
            <a:r>
              <a:rPr lang="en-US" altLang="zh-CN" sz="1600" i="1" dirty="0">
                <a:latin typeface="Arial" panose="020B0604020202020204" pitchFamily="34" charset="0"/>
                <a:ea typeface="微软雅黑" panose="020B0503020204020204" pitchFamily="34" charset="-122"/>
                <a:cs typeface="+mn-ea"/>
                <a:hlinkClick r:id="rId3"/>
              </a:rPr>
              <a:t>https://</a:t>
            </a:r>
            <a:r>
              <a:rPr lang="en-US" altLang="zh-CN" sz="1600" i="1" dirty="0" err="1">
                <a:latin typeface="Arial" panose="020B0604020202020204" pitchFamily="34" charset="0"/>
                <a:ea typeface="微软雅黑" panose="020B0503020204020204" pitchFamily="34" charset="-122"/>
                <a:cs typeface="+mn-ea"/>
                <a:hlinkClick r:id="rId3"/>
              </a:rPr>
              <a:t>yaffe.ucsf.edu</a:t>
            </a:r>
            <a:r>
              <a:rPr lang="en-US" altLang="zh-CN" sz="1600" i="1" dirty="0">
                <a:latin typeface="Arial" panose="020B0604020202020204" pitchFamily="34" charset="0"/>
                <a:ea typeface="微软雅黑" panose="020B0503020204020204" pitchFamily="34" charset="-122"/>
                <a:cs typeface="+mn-ea"/>
                <a:hlinkClick r:id="rId3"/>
              </a:rPr>
              <a:t>/</a:t>
            </a:r>
            <a:endParaRPr lang="en-US" altLang="zh-CN" sz="1600" i="1" dirty="0">
              <a:latin typeface="Arial" panose="020B0604020202020204" pitchFamily="34" charset="0"/>
              <a:ea typeface="微软雅黑" panose="020B0503020204020204" pitchFamily="34" charset="-122"/>
              <a:cs typeface="+mn-ea"/>
            </a:endParaRPr>
          </a:p>
          <a:p>
            <a:pPr algn="r"/>
            <a:r>
              <a:rPr lang="en-US" altLang="zh-CN" sz="1600" i="1" dirty="0" err="1">
                <a:latin typeface="Arial" panose="020B0604020202020204" pitchFamily="34" charset="0"/>
                <a:ea typeface="微软雅黑" panose="020B0503020204020204" pitchFamily="34" charset="-122"/>
                <a:cs typeface="+mn-ea"/>
              </a:rPr>
              <a:t>Yaffe</a:t>
            </a:r>
            <a:r>
              <a:rPr lang="en-US" altLang="zh-CN" sz="1600" i="1" dirty="0">
                <a:latin typeface="Arial" panose="020B0604020202020204" pitchFamily="34" charset="0"/>
                <a:ea typeface="微软雅黑" panose="020B0503020204020204" pitchFamily="34" charset="-122"/>
                <a:cs typeface="+mn-ea"/>
              </a:rPr>
              <a:t> et al., Lancet </a:t>
            </a:r>
            <a:r>
              <a:rPr lang="en-US" altLang="zh-CN" sz="1600" i="1" dirty="0" err="1">
                <a:latin typeface="Arial" panose="020B0604020202020204" pitchFamily="34" charset="0"/>
                <a:ea typeface="微软雅黑" panose="020B0503020204020204" pitchFamily="34" charset="-122"/>
                <a:cs typeface="+mn-ea"/>
              </a:rPr>
              <a:t>Neurol</a:t>
            </a:r>
            <a:r>
              <a:rPr lang="en-US" altLang="zh-CN" sz="1600" i="1" dirty="0">
                <a:latin typeface="Arial" panose="020B0604020202020204" pitchFamily="34" charset="0"/>
                <a:ea typeface="微软雅黑" panose="020B0503020204020204" pitchFamily="34" charset="-122"/>
                <a:cs typeface="+mn-ea"/>
              </a:rPr>
              <a:t> 2014; </a:t>
            </a:r>
            <a:r>
              <a:rPr lang="en-US" altLang="zh-CN" sz="1600" i="1" dirty="0" err="1">
                <a:latin typeface="Arial" panose="020B0604020202020204" pitchFamily="34" charset="0"/>
                <a:ea typeface="微软雅黑" panose="020B0503020204020204" pitchFamily="34" charset="-122"/>
                <a:cs typeface="+mn-ea"/>
              </a:rPr>
              <a:t>Leng</a:t>
            </a:r>
            <a:r>
              <a:rPr lang="en-US" altLang="zh-CN" sz="1600" i="1" dirty="0">
                <a:latin typeface="Arial" panose="020B0604020202020204" pitchFamily="34" charset="0"/>
                <a:ea typeface="微软雅黑" panose="020B0503020204020204" pitchFamily="34" charset="-122"/>
                <a:cs typeface="+mn-ea"/>
              </a:rPr>
              <a:t> et al., Lancet </a:t>
            </a:r>
            <a:r>
              <a:rPr lang="en-US" altLang="zh-CN" sz="1600" i="1" dirty="0" err="1">
                <a:latin typeface="Arial" panose="020B0604020202020204" pitchFamily="34" charset="0"/>
                <a:ea typeface="微软雅黑" panose="020B0503020204020204" pitchFamily="34" charset="-122"/>
                <a:cs typeface="+mn-ea"/>
              </a:rPr>
              <a:t>Neurol</a:t>
            </a:r>
            <a:r>
              <a:rPr lang="en-US" altLang="zh-CN" sz="1600" i="1" dirty="0">
                <a:latin typeface="Arial" panose="020B0604020202020204" pitchFamily="34" charset="0"/>
                <a:ea typeface="微软雅黑" panose="020B0503020204020204" pitchFamily="34" charset="-122"/>
                <a:cs typeface="+mn-ea"/>
              </a:rPr>
              <a:t> 2019</a:t>
            </a:r>
          </a:p>
        </p:txBody>
      </p:sp>
      <p:pic>
        <p:nvPicPr>
          <p:cNvPr id="5123" name="Picture 3"/>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863241" y="1449246"/>
            <a:ext cx="1509620" cy="1481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21657" y="3861048"/>
            <a:ext cx="4606197" cy="271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0865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Acknowledgement</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17</a:t>
            </a:fld>
            <a:endParaRPr lang="zh-CN" altLang="en-US"/>
          </a:p>
        </p:txBody>
      </p:sp>
      <p:sp>
        <p:nvSpPr>
          <p:cNvPr id="5" name="内容占位符 1"/>
          <p:cNvSpPr>
            <a:spLocks noGrp="1"/>
          </p:cNvSpPr>
          <p:nvPr>
            <p:ph idx="1"/>
          </p:nvPr>
        </p:nvSpPr>
        <p:spPr>
          <a:xfrm>
            <a:off x="467544" y="1258057"/>
            <a:ext cx="8229600" cy="4822868"/>
          </a:xfrm>
        </p:spPr>
        <p:txBody>
          <a:bodyPr>
            <a:normAutofit/>
          </a:bodyPr>
          <a:lstStyle/>
          <a:p>
            <a:pPr marL="228600" lvl="0" indent="-228600" algn="just">
              <a:lnSpc>
                <a:spcPct val="100000"/>
              </a:lnSpc>
              <a:spcBef>
                <a:spcPts val="600"/>
              </a:spcBef>
              <a:spcAft>
                <a:spcPts val="600"/>
              </a:spcAft>
            </a:pPr>
            <a:r>
              <a:rPr lang="en-US" altLang="zh-CN" sz="2000" dirty="0">
                <a:solidFill>
                  <a:prstClr val="black"/>
                </a:solidFill>
                <a:ea typeface="黑体"/>
              </a:rPr>
              <a:t>Prof. Lu Lin, Prof. Shi </a:t>
            </a:r>
            <a:r>
              <a:rPr lang="en-US" altLang="zh-CN" sz="2000" dirty="0" err="1">
                <a:solidFill>
                  <a:prstClr val="black"/>
                </a:solidFill>
                <a:ea typeface="黑体"/>
              </a:rPr>
              <a:t>Jie</a:t>
            </a:r>
            <a:r>
              <a:rPr lang="en-US" altLang="zh-CN" sz="2000" dirty="0">
                <a:solidFill>
                  <a:prstClr val="black"/>
                </a:solidFill>
                <a:ea typeface="黑体"/>
              </a:rPr>
              <a:t>,  Prof. Sun Hong-</a:t>
            </a:r>
            <a:r>
              <a:rPr lang="en-US" altLang="zh-CN" sz="2000" dirty="0" err="1">
                <a:solidFill>
                  <a:prstClr val="black"/>
                </a:solidFill>
                <a:ea typeface="黑体"/>
              </a:rPr>
              <a:t>Qiang</a:t>
            </a:r>
            <a:endParaRPr lang="en-US" altLang="zh-CN" sz="2000" dirty="0">
              <a:solidFill>
                <a:prstClr val="black"/>
              </a:solidFill>
              <a:ea typeface="黑体"/>
            </a:endParaRPr>
          </a:p>
          <a:p>
            <a:pPr marL="228600" lvl="0" indent="-228600" algn="just">
              <a:lnSpc>
                <a:spcPct val="100000"/>
              </a:lnSpc>
              <a:spcBef>
                <a:spcPts val="600"/>
              </a:spcBef>
              <a:spcAft>
                <a:spcPts val="600"/>
              </a:spcAft>
            </a:pPr>
            <a:r>
              <a:rPr lang="en-US" altLang="zh-CN" sz="2000" dirty="0" err="1">
                <a:solidFill>
                  <a:prstClr val="black"/>
                </a:solidFill>
                <a:ea typeface="黑体"/>
              </a:rPr>
              <a:t>Bao</a:t>
            </a:r>
            <a:r>
              <a:rPr lang="en-US" altLang="zh-CN" sz="2000" dirty="0">
                <a:solidFill>
                  <a:prstClr val="black"/>
                </a:solidFill>
                <a:ea typeface="黑体"/>
              </a:rPr>
              <a:t> Yan-Ping, Deng </a:t>
            </a:r>
            <a:r>
              <a:rPr lang="en-US" altLang="zh-CN" sz="2000" dirty="0" err="1">
                <a:solidFill>
                  <a:prstClr val="black"/>
                </a:solidFill>
                <a:ea typeface="黑体"/>
              </a:rPr>
              <a:t>Jia</a:t>
            </a:r>
            <a:r>
              <a:rPr lang="en-US" altLang="zh-CN" sz="2000" dirty="0">
                <a:solidFill>
                  <a:prstClr val="black"/>
                </a:solidFill>
                <a:ea typeface="黑体"/>
              </a:rPr>
              <a:t>-Hui, Que Jian-Yu, Zheng Yong-Bo, Wang Qian-Wen, Feng Shu-</a:t>
            </a:r>
            <a:r>
              <a:rPr lang="en-US" altLang="zh-CN" sz="2000" dirty="0" err="1">
                <a:solidFill>
                  <a:prstClr val="black"/>
                </a:solidFill>
                <a:ea typeface="黑体"/>
              </a:rPr>
              <a:t>Fei</a:t>
            </a:r>
            <a:endParaRPr lang="en-US" altLang="zh-CN" sz="2000" dirty="0">
              <a:solidFill>
                <a:prstClr val="black"/>
              </a:solidFill>
              <a:ea typeface="黑体"/>
            </a:endParaRPr>
          </a:p>
          <a:p>
            <a:pPr marL="228600" lvl="0" indent="-228600" algn="just">
              <a:lnSpc>
                <a:spcPct val="100000"/>
              </a:lnSpc>
              <a:spcBef>
                <a:spcPts val="600"/>
              </a:spcBef>
              <a:spcAft>
                <a:spcPts val="600"/>
              </a:spcAft>
            </a:pPr>
            <a:r>
              <a:rPr lang="en-US" altLang="zh-CN" sz="2000" dirty="0">
                <a:solidFill>
                  <a:prstClr val="black"/>
                </a:solidFill>
                <a:ea typeface="黑体"/>
              </a:rPr>
              <a:t>Wu Ping, Chang Su-Hua, Han Ying, Yan Wei, Sun Yan-Kun, Yuan Kai</a:t>
            </a:r>
          </a:p>
          <a:p>
            <a:endParaRPr lang="zh-CN" altLang="en-US" sz="3200" dirty="0"/>
          </a:p>
        </p:txBody>
      </p:sp>
      <p:pic>
        <p:nvPicPr>
          <p:cNvPr id="6" name="图片 5">
            <a:extLst>
              <a:ext uri="{FF2B5EF4-FFF2-40B4-BE49-F238E27FC236}">
                <a16:creationId xmlns:a16="http://schemas.microsoft.com/office/drawing/2014/main" id="{F08BFAE5-7691-417C-B86D-9EF2B14C2E4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27584" y="3212976"/>
            <a:ext cx="7559358" cy="3083973"/>
          </a:xfrm>
          <a:prstGeom prst="rect">
            <a:avLst/>
          </a:prstGeom>
        </p:spPr>
      </p:pic>
      <p:sp>
        <p:nvSpPr>
          <p:cNvPr id="3" name="テキスト ボックス 2">
            <a:extLst>
              <a:ext uri="{FF2B5EF4-FFF2-40B4-BE49-F238E27FC236}">
                <a16:creationId xmlns:a16="http://schemas.microsoft.com/office/drawing/2014/main" id="{78128DE4-00A5-96E4-02F9-00C323473962}"/>
              </a:ext>
            </a:extLst>
          </p:cNvPr>
          <p:cNvSpPr txBox="1"/>
          <p:nvPr/>
        </p:nvSpPr>
        <p:spPr>
          <a:xfrm>
            <a:off x="1926771" y="-1230086"/>
            <a:ext cx="184731" cy="369332"/>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571596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666875" y="260648"/>
            <a:ext cx="5810250" cy="5810250"/>
          </a:xfrm>
          <a:prstGeom prst="rect">
            <a:avLst/>
          </a:prstGeom>
          <a:noFill/>
          <a:ln>
            <a:noFill/>
          </a:ln>
          <a:effectLst>
            <a:glow>
              <a:schemeClr val="accent1"/>
            </a:glow>
            <a:outerShdw sx="1000" sy="1000" algn="ctr" rotWithShape="0">
              <a:srgbClr val="00000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矩形 259"/>
          <p:cNvSpPr>
            <a:spLocks noChangeArrowheads="1"/>
          </p:cNvSpPr>
          <p:nvPr/>
        </p:nvSpPr>
        <p:spPr bwMode="auto">
          <a:xfrm>
            <a:off x="1043608" y="2353243"/>
            <a:ext cx="7200800" cy="162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spcBef>
                <a:spcPct val="20000"/>
              </a:spcBef>
              <a:spcAft>
                <a:spcPct val="0"/>
              </a:spcAft>
              <a:buFont typeface="Arial" panose="020B0604020202020204" pitchFamily="34" charset="0"/>
              <a:buNone/>
            </a:pPr>
            <a:r>
              <a:rPr lang="en-US" altLang="zh-CN" sz="4800" b="1" dirty="0">
                <a:solidFill>
                  <a:srgbClr val="002060"/>
                </a:solidFill>
                <a:latin typeface="Arial" panose="020B0604020202020204" pitchFamily="34" charset="0"/>
                <a:ea typeface="黑体" panose="02010609060101010101" pitchFamily="49" charset="-122"/>
                <a:cs typeface="Arial" panose="020B0604020202020204" pitchFamily="34" charset="0"/>
              </a:rPr>
              <a:t>Thank you!</a:t>
            </a:r>
          </a:p>
          <a:p>
            <a:pPr algn="ctr" fontAlgn="base">
              <a:spcBef>
                <a:spcPct val="20000"/>
              </a:spcBef>
              <a:spcAft>
                <a:spcPct val="0"/>
              </a:spcAft>
              <a:buFont typeface="Arial" panose="020B0604020202020204" pitchFamily="34" charset="0"/>
              <a:buNone/>
            </a:pPr>
            <a:r>
              <a:rPr lang="en-US" altLang="zh-CN" sz="4800" b="1" dirty="0">
                <a:solidFill>
                  <a:srgbClr val="002060"/>
                </a:solidFill>
                <a:latin typeface="Arial" panose="020B0604020202020204" pitchFamily="34" charset="0"/>
                <a:ea typeface="黑体" panose="02010609060101010101" pitchFamily="49" charset="-122"/>
                <a:cs typeface="Arial" panose="020B0604020202020204" pitchFamily="34" charset="0"/>
              </a:rPr>
              <a:t>Q and A</a:t>
            </a:r>
          </a:p>
        </p:txBody>
      </p:sp>
    </p:spTree>
    <p:extLst>
      <p:ext uri="{BB962C8B-B14F-4D97-AF65-F5344CB8AC3E}">
        <p14:creationId xmlns:p14="http://schemas.microsoft.com/office/powerpoint/2010/main" val="1246234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Sleep Characteristics Across the Ages</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a:t>
            </a:fld>
            <a:endParaRPr lang="zh-CN" altLang="en-US"/>
          </a:p>
        </p:txBody>
      </p:sp>
      <p:pic>
        <p:nvPicPr>
          <p:cNvPr id="7" name="内容占位符 6" descr="屏幕剪辑"/>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899592" y="1340768"/>
            <a:ext cx="7113234" cy="2927993"/>
          </a:xfrm>
        </p:spPr>
      </p:pic>
      <p:sp>
        <p:nvSpPr>
          <p:cNvPr id="8" name="矩形 7"/>
          <p:cNvSpPr/>
          <p:nvPr/>
        </p:nvSpPr>
        <p:spPr>
          <a:xfrm>
            <a:off x="2123728" y="6072998"/>
            <a:ext cx="6266459" cy="338554"/>
          </a:xfrm>
          <a:prstGeom prst="rect">
            <a:avLst/>
          </a:prstGeom>
        </p:spPr>
        <p:txBody>
          <a:bodyPr wrap="none">
            <a:spAutoFit/>
          </a:bodyPr>
          <a:lstStyle/>
          <a:p>
            <a:r>
              <a:rPr lang="en-US" altLang="zh-CN" sz="1600" i="1" dirty="0" err="1">
                <a:latin typeface="Arial" panose="020B0604020202020204" pitchFamily="34" charset="0"/>
                <a:ea typeface="微软雅黑" panose="020B0503020204020204" pitchFamily="34" charset="-122"/>
                <a:cs typeface="+mn-ea"/>
              </a:rPr>
              <a:t>Kocevska</a:t>
            </a:r>
            <a:r>
              <a:rPr lang="en-US" altLang="zh-CN" sz="1600" i="1" dirty="0">
                <a:latin typeface="Arial" panose="020B0604020202020204" pitchFamily="34" charset="0"/>
                <a:ea typeface="微软雅黑" panose="020B0503020204020204" pitchFamily="34" charset="-122"/>
                <a:cs typeface="+mn-ea"/>
              </a:rPr>
              <a:t> et al., Nat Hum </a:t>
            </a:r>
            <a:r>
              <a:rPr lang="en-US" altLang="zh-CN" sz="1600" i="1" dirty="0" err="1">
                <a:latin typeface="Arial" panose="020B0604020202020204" pitchFamily="34" charset="0"/>
                <a:ea typeface="微软雅黑" panose="020B0503020204020204" pitchFamily="34" charset="-122"/>
                <a:cs typeface="+mn-ea"/>
              </a:rPr>
              <a:t>Behav</a:t>
            </a:r>
            <a:r>
              <a:rPr lang="en-US" altLang="zh-CN" sz="1600" i="1" dirty="0">
                <a:latin typeface="Arial" panose="020B0604020202020204" pitchFamily="34" charset="0"/>
                <a:ea typeface="微软雅黑" panose="020B0503020204020204" pitchFamily="34" charset="-122"/>
                <a:cs typeface="+mn-ea"/>
              </a:rPr>
              <a:t> 2021; </a:t>
            </a:r>
            <a:r>
              <a:rPr lang="en-US" altLang="zh-CN" sz="1600" i="1" dirty="0" err="1">
                <a:latin typeface="Arial" panose="020B0604020202020204" pitchFamily="34" charset="0"/>
                <a:ea typeface="微软雅黑" panose="020B0503020204020204" pitchFamily="34" charset="-122"/>
                <a:cs typeface="+mn-ea"/>
              </a:rPr>
              <a:t>Mander</a:t>
            </a:r>
            <a:r>
              <a:rPr lang="en-US" altLang="zh-CN" sz="1600" i="1" dirty="0">
                <a:latin typeface="Arial" panose="020B0604020202020204" pitchFamily="34" charset="0"/>
                <a:ea typeface="微软雅黑" panose="020B0503020204020204" pitchFamily="34" charset="-122"/>
                <a:cs typeface="+mn-ea"/>
              </a:rPr>
              <a:t> et al., Neuron 2017</a:t>
            </a:r>
          </a:p>
        </p:txBody>
      </p:sp>
      <p:pic>
        <p:nvPicPr>
          <p:cNvPr id="11" name="Picture 3"/>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4684935" y="4350114"/>
            <a:ext cx="4207545" cy="1598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组合 12"/>
          <p:cNvGrpSpPr/>
          <p:nvPr/>
        </p:nvGrpSpPr>
        <p:grpSpPr>
          <a:xfrm>
            <a:off x="587823" y="4414422"/>
            <a:ext cx="4248472" cy="1496010"/>
            <a:chOff x="755576" y="4159097"/>
            <a:chExt cx="3520828" cy="1308427"/>
          </a:xfrm>
        </p:grpSpPr>
        <p:pic>
          <p:nvPicPr>
            <p:cNvPr id="9" name="Picture 3"/>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t="-6"/>
            <a:stretch/>
          </p:blipFill>
          <p:spPr bwMode="auto">
            <a:xfrm>
              <a:off x="755576" y="4159097"/>
              <a:ext cx="3503180" cy="959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773224" y="5067801"/>
              <a:ext cx="3503180" cy="399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919848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Sleep Disturbances</a:t>
            </a:r>
            <a:endParaRPr lang="zh-CN" altLang="en-US" dirty="0"/>
          </a:p>
        </p:txBody>
      </p:sp>
      <p:pic>
        <p:nvPicPr>
          <p:cNvPr id="7" name="内容占位符 6" descr="屏幕剪辑"/>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599182" y="1475009"/>
            <a:ext cx="4320480" cy="4340828"/>
          </a:xfrm>
        </p:spPr>
      </p:pic>
      <p:sp>
        <p:nvSpPr>
          <p:cNvPr id="4" name="灯片编号占位符 3"/>
          <p:cNvSpPr>
            <a:spLocks noGrp="1"/>
          </p:cNvSpPr>
          <p:nvPr>
            <p:ph type="sldNum" sz="quarter" idx="12"/>
          </p:nvPr>
        </p:nvSpPr>
        <p:spPr/>
        <p:txBody>
          <a:bodyPr/>
          <a:lstStyle/>
          <a:p>
            <a:fld id="{0C913308-F349-4B6D-A68A-DD1791B4A57B}" type="slidenum">
              <a:rPr lang="zh-CN" altLang="en-US" smtClean="0"/>
              <a:pPr/>
              <a:t>3</a:t>
            </a:fld>
            <a:endParaRPr lang="zh-CN" alt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9431" y="1517349"/>
            <a:ext cx="4212570" cy="4256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1871134" y="6140043"/>
            <a:ext cx="6949338" cy="338554"/>
          </a:xfrm>
          <a:prstGeom prst="rect">
            <a:avLst/>
          </a:prstGeom>
        </p:spPr>
        <p:txBody>
          <a:bodyPr wrap="none">
            <a:spAutoFit/>
          </a:bodyPr>
          <a:lstStyle/>
          <a:p>
            <a:r>
              <a:rPr lang="en-US" altLang="zh-CN" sz="1600" i="1" dirty="0" err="1">
                <a:latin typeface="Arial" panose="020B0604020202020204" pitchFamily="34" charset="0"/>
                <a:ea typeface="微软雅黑" panose="020B0503020204020204" pitchFamily="34" charset="-122"/>
                <a:cs typeface="+mn-ea"/>
              </a:rPr>
              <a:t>Folmer</a:t>
            </a:r>
            <a:r>
              <a:rPr lang="en-US" altLang="zh-CN" sz="1600" i="1" dirty="0">
                <a:latin typeface="Arial" panose="020B0604020202020204" pitchFamily="34" charset="0"/>
                <a:ea typeface="微软雅黑" panose="020B0503020204020204" pitchFamily="34" charset="-122"/>
                <a:cs typeface="+mn-ea"/>
              </a:rPr>
              <a:t> et al., Sleep Med Rev 2020; </a:t>
            </a:r>
            <a:r>
              <a:rPr lang="en-US" altLang="zh-CN" sz="1600" i="1" dirty="0" err="1">
                <a:latin typeface="Arial" panose="020B0604020202020204" pitchFamily="34" charset="0"/>
                <a:ea typeface="微软雅黑" panose="020B0503020204020204" pitchFamily="34" charset="-122"/>
                <a:cs typeface="+mn-ea"/>
              </a:rPr>
              <a:t>Boulos</a:t>
            </a:r>
            <a:r>
              <a:rPr lang="en-US" altLang="zh-CN" sz="1600" i="1" dirty="0">
                <a:latin typeface="Arial" panose="020B0604020202020204" pitchFamily="34" charset="0"/>
                <a:ea typeface="微软雅黑" panose="020B0503020204020204" pitchFamily="34" charset="-122"/>
                <a:cs typeface="+mn-ea"/>
              </a:rPr>
              <a:t> et al., Lancet </a:t>
            </a:r>
            <a:r>
              <a:rPr lang="en-US" altLang="zh-CN" sz="1600" i="1" dirty="0" err="1">
                <a:latin typeface="Arial" panose="020B0604020202020204" pitchFamily="34" charset="0"/>
                <a:ea typeface="微软雅黑" panose="020B0503020204020204" pitchFamily="34" charset="-122"/>
                <a:cs typeface="+mn-ea"/>
              </a:rPr>
              <a:t>Respir</a:t>
            </a:r>
            <a:r>
              <a:rPr lang="en-US" altLang="zh-CN" sz="1600" i="1" dirty="0">
                <a:latin typeface="Arial" panose="020B0604020202020204" pitchFamily="34" charset="0"/>
                <a:ea typeface="微软雅黑" panose="020B0503020204020204" pitchFamily="34" charset="-122"/>
                <a:cs typeface="+mn-ea"/>
              </a:rPr>
              <a:t> Med 2019</a:t>
            </a:r>
          </a:p>
        </p:txBody>
      </p:sp>
      <p:sp>
        <p:nvSpPr>
          <p:cNvPr id="8" name="TextBox 7"/>
          <p:cNvSpPr txBox="1"/>
          <p:nvPr/>
        </p:nvSpPr>
        <p:spPr>
          <a:xfrm>
            <a:off x="4716016" y="1536010"/>
            <a:ext cx="2448272" cy="307777"/>
          </a:xfrm>
          <a:prstGeom prst="rect">
            <a:avLst/>
          </a:prstGeom>
          <a:noFill/>
        </p:spPr>
        <p:txBody>
          <a:bodyPr wrap="square" rtlCol="0">
            <a:spAutoFit/>
          </a:bodyPr>
          <a:lstStyle/>
          <a:p>
            <a:r>
              <a:rPr lang="en-US" altLang="zh-CN" sz="1400" b="1" dirty="0">
                <a:latin typeface="Arial" panose="020B0604020202020204" pitchFamily="34" charset="0"/>
                <a:cs typeface="Arial" panose="020B0604020202020204" pitchFamily="34" charset="0"/>
              </a:rPr>
              <a:t>Wake after sleep onset</a:t>
            </a:r>
            <a:endParaRPr lang="zh-CN" altLang="en-US" sz="1400" b="1" dirty="0">
              <a:latin typeface="Arial" panose="020B0604020202020204" pitchFamily="34" charset="0"/>
              <a:cs typeface="Arial" panose="020B0604020202020204" pitchFamily="34" charset="0"/>
            </a:endParaRPr>
          </a:p>
        </p:txBody>
      </p:sp>
      <p:sp>
        <p:nvSpPr>
          <p:cNvPr id="9" name="TextBox 8"/>
          <p:cNvSpPr txBox="1"/>
          <p:nvPr/>
        </p:nvSpPr>
        <p:spPr>
          <a:xfrm>
            <a:off x="7020272" y="1536010"/>
            <a:ext cx="2448272" cy="307777"/>
          </a:xfrm>
          <a:prstGeom prst="rect">
            <a:avLst/>
          </a:prstGeom>
          <a:noFill/>
        </p:spPr>
        <p:txBody>
          <a:bodyPr wrap="square" rtlCol="0">
            <a:spAutoFit/>
          </a:bodyPr>
          <a:lstStyle/>
          <a:p>
            <a:r>
              <a:rPr lang="en-US" altLang="zh-CN" sz="1400" b="1" dirty="0">
                <a:latin typeface="Arial" panose="020B0604020202020204" pitchFamily="34" charset="0"/>
                <a:cs typeface="Arial" panose="020B0604020202020204" pitchFamily="34" charset="0"/>
              </a:rPr>
              <a:t>Sleep onset latency</a:t>
            </a:r>
            <a:endParaRPr lang="zh-CN" altLang="en-US" sz="1400" b="1" dirty="0">
              <a:latin typeface="Arial" panose="020B0604020202020204" pitchFamily="34" charset="0"/>
              <a:cs typeface="Arial" panose="020B0604020202020204" pitchFamily="34" charset="0"/>
            </a:endParaRPr>
          </a:p>
        </p:txBody>
      </p:sp>
      <p:sp>
        <p:nvSpPr>
          <p:cNvPr id="10" name="TextBox 9"/>
          <p:cNvSpPr txBox="1"/>
          <p:nvPr/>
        </p:nvSpPr>
        <p:spPr>
          <a:xfrm>
            <a:off x="4716016" y="2852936"/>
            <a:ext cx="2448272" cy="307777"/>
          </a:xfrm>
          <a:prstGeom prst="rect">
            <a:avLst/>
          </a:prstGeom>
          <a:noFill/>
        </p:spPr>
        <p:txBody>
          <a:bodyPr wrap="square" rtlCol="0">
            <a:spAutoFit/>
          </a:bodyPr>
          <a:lstStyle/>
          <a:p>
            <a:r>
              <a:rPr lang="en-US" altLang="zh-CN" sz="1400" b="1" dirty="0">
                <a:latin typeface="Arial" panose="020B0604020202020204" pitchFamily="34" charset="0"/>
                <a:cs typeface="Arial" panose="020B0604020202020204" pitchFamily="34" charset="0"/>
              </a:rPr>
              <a:t>Arousal index</a:t>
            </a:r>
            <a:endParaRPr lang="zh-CN" altLang="en-US" sz="1400" b="1" dirty="0">
              <a:latin typeface="Arial" panose="020B0604020202020204" pitchFamily="34" charset="0"/>
              <a:cs typeface="Arial" panose="020B0604020202020204" pitchFamily="34" charset="0"/>
            </a:endParaRPr>
          </a:p>
        </p:txBody>
      </p:sp>
      <p:sp>
        <p:nvSpPr>
          <p:cNvPr id="11" name="TextBox 10"/>
          <p:cNvSpPr txBox="1"/>
          <p:nvPr/>
        </p:nvSpPr>
        <p:spPr>
          <a:xfrm>
            <a:off x="7020272" y="2852936"/>
            <a:ext cx="2448272" cy="307777"/>
          </a:xfrm>
          <a:prstGeom prst="rect">
            <a:avLst/>
          </a:prstGeom>
          <a:noFill/>
        </p:spPr>
        <p:txBody>
          <a:bodyPr wrap="square" rtlCol="0">
            <a:spAutoFit/>
          </a:bodyPr>
          <a:lstStyle/>
          <a:p>
            <a:r>
              <a:rPr lang="en-US" altLang="zh-CN" sz="1400" b="1" dirty="0" err="1">
                <a:latin typeface="Arial" panose="020B0604020202020204" pitchFamily="34" charset="0"/>
                <a:cs typeface="Arial" panose="020B0604020202020204" pitchFamily="34" charset="0"/>
              </a:rPr>
              <a:t>N1</a:t>
            </a:r>
            <a:r>
              <a:rPr lang="en-US" altLang="zh-CN" sz="1400" b="1" dirty="0">
                <a:latin typeface="Arial" panose="020B0604020202020204" pitchFamily="34" charset="0"/>
                <a:cs typeface="Arial" panose="020B0604020202020204" pitchFamily="34" charset="0"/>
              </a:rPr>
              <a:t> percentage</a:t>
            </a:r>
            <a:endParaRPr lang="zh-CN" altLang="en-US" sz="1400" b="1" dirty="0">
              <a:latin typeface="Arial" panose="020B0604020202020204" pitchFamily="34" charset="0"/>
              <a:cs typeface="Arial" panose="020B0604020202020204" pitchFamily="34" charset="0"/>
            </a:endParaRPr>
          </a:p>
        </p:txBody>
      </p:sp>
      <p:sp>
        <p:nvSpPr>
          <p:cNvPr id="12" name="TextBox 11"/>
          <p:cNvSpPr txBox="1"/>
          <p:nvPr/>
        </p:nvSpPr>
        <p:spPr>
          <a:xfrm>
            <a:off x="4716016" y="4221088"/>
            <a:ext cx="2448272" cy="307777"/>
          </a:xfrm>
          <a:prstGeom prst="rect">
            <a:avLst/>
          </a:prstGeom>
          <a:noFill/>
        </p:spPr>
        <p:txBody>
          <a:bodyPr wrap="square" rtlCol="0">
            <a:spAutoFit/>
          </a:bodyPr>
          <a:lstStyle/>
          <a:p>
            <a:r>
              <a:rPr lang="en-US" altLang="zh-CN" sz="1400" b="1" dirty="0">
                <a:latin typeface="Arial" panose="020B0604020202020204" pitchFamily="34" charset="0"/>
                <a:cs typeface="Arial" panose="020B0604020202020204" pitchFamily="34" charset="0"/>
              </a:rPr>
              <a:t>Apnea hypopnea index</a:t>
            </a:r>
            <a:endParaRPr lang="zh-CN" altLang="en-US" sz="1400" b="1" dirty="0">
              <a:latin typeface="Arial" panose="020B0604020202020204" pitchFamily="34" charset="0"/>
              <a:cs typeface="Arial" panose="020B0604020202020204" pitchFamily="34" charset="0"/>
            </a:endParaRPr>
          </a:p>
        </p:txBody>
      </p:sp>
      <p:sp>
        <p:nvSpPr>
          <p:cNvPr id="13" name="TextBox 12"/>
          <p:cNvSpPr txBox="1"/>
          <p:nvPr/>
        </p:nvSpPr>
        <p:spPr>
          <a:xfrm>
            <a:off x="7020272" y="4221088"/>
            <a:ext cx="1800200" cy="523220"/>
          </a:xfrm>
          <a:prstGeom prst="rect">
            <a:avLst/>
          </a:prstGeom>
          <a:noFill/>
        </p:spPr>
        <p:txBody>
          <a:bodyPr wrap="square" rtlCol="0">
            <a:spAutoFit/>
          </a:bodyPr>
          <a:lstStyle/>
          <a:p>
            <a:r>
              <a:rPr lang="en-US" altLang="zh-CN" sz="1400" b="1" dirty="0">
                <a:latin typeface="Arial" panose="020B0604020202020204" pitchFamily="34" charset="0"/>
                <a:cs typeface="Arial" panose="020B0604020202020204" pitchFamily="34" charset="0"/>
              </a:rPr>
              <a:t>Periodic limb movement index</a:t>
            </a:r>
            <a:endParaRPr lang="zh-CN" alt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4947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Sleep Disturbances and Health Outcomes</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a:t>
            </a:fld>
            <a:endParaRPr lang="zh-CN" altLang="en-US"/>
          </a:p>
        </p:txBody>
      </p:sp>
      <p:sp>
        <p:nvSpPr>
          <p:cNvPr id="5" name="灯片编号占位符 3"/>
          <p:cNvSpPr txBox="1">
            <a:spLocks/>
          </p:cNvSpPr>
          <p:nvPr/>
        </p:nvSpPr>
        <p:spPr>
          <a:xfrm>
            <a:off x="6553200" y="6356351"/>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latin typeface="Arial" panose="020B0604020202020204" pitchFamily="34" charset="0"/>
                <a:ea typeface="黑体" panose="02010609060101010101" pitchFamily="49" charset="-122"/>
                <a:cs typeface="Arial" panose="020B0604020202020204" pitchFamily="34" charset="0"/>
              </a:rPr>
              <a:pPr/>
              <a:t>4</a:t>
            </a:fld>
            <a:endParaRPr lang="zh-CN" altLang="en-US">
              <a:latin typeface="Arial" panose="020B0604020202020204" pitchFamily="34" charset="0"/>
              <a:ea typeface="黑体" panose="02010609060101010101" pitchFamily="49" charset="-122"/>
              <a:cs typeface="Arial" panose="020B0604020202020204" pitchFamily="34" charset="0"/>
            </a:endParaRPr>
          </a:p>
        </p:txBody>
      </p:sp>
      <p:grpSp>
        <p:nvGrpSpPr>
          <p:cNvPr id="6" name="组合 5"/>
          <p:cNvGrpSpPr/>
          <p:nvPr/>
        </p:nvGrpSpPr>
        <p:grpSpPr>
          <a:xfrm>
            <a:off x="574760" y="1268760"/>
            <a:ext cx="4049124" cy="2710145"/>
            <a:chOff x="696686" y="1010207"/>
            <a:chExt cx="4049124" cy="2710145"/>
          </a:xfrm>
        </p:grpSpPr>
        <p:sp>
          <p:nvSpPr>
            <p:cNvPr id="7" name="矩形 6"/>
            <p:cNvSpPr/>
            <p:nvPr/>
          </p:nvSpPr>
          <p:spPr>
            <a:xfrm>
              <a:off x="851647" y="1123419"/>
              <a:ext cx="3894163" cy="259693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pitchFamily="49" charset="-122"/>
                <a:cs typeface="Arial" panose="020B0604020202020204" pitchFamily="34" charset="0"/>
              </a:endParaRPr>
            </a:p>
          </p:txBody>
        </p:sp>
        <p:sp>
          <p:nvSpPr>
            <p:cNvPr id="8" name="矩形 7"/>
            <p:cNvSpPr/>
            <p:nvPr/>
          </p:nvSpPr>
          <p:spPr>
            <a:xfrm>
              <a:off x="696686" y="1010207"/>
              <a:ext cx="3974196" cy="261701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pitchFamily="49" charset="-122"/>
                <a:cs typeface="Arial" panose="020B0604020202020204" pitchFamily="34" charset="0"/>
              </a:endParaRPr>
            </a:p>
          </p:txBody>
        </p:sp>
        <p:sp>
          <p:nvSpPr>
            <p:cNvPr id="9" name="TextBox 8"/>
            <p:cNvSpPr txBox="1"/>
            <p:nvPr/>
          </p:nvSpPr>
          <p:spPr>
            <a:xfrm>
              <a:off x="950260" y="1489168"/>
              <a:ext cx="3512512" cy="656077"/>
            </a:xfrm>
            <a:prstGeom prst="rect">
              <a:avLst/>
            </a:prstGeom>
            <a:noFill/>
          </p:spPr>
          <p:txBody>
            <a:bodyPr wrap="square" rtlCol="0">
              <a:spAutoFit/>
            </a:bodyPr>
            <a:lstStyle/>
            <a:p>
              <a:pPr algn="just">
                <a:lnSpc>
                  <a:spcPct val="120000"/>
                </a:lnSpc>
              </a:pPr>
              <a:r>
                <a:rPr lang="en-US" altLang="zh-CN" sz="16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Sleep regulates </a:t>
              </a:r>
              <a:r>
                <a:rPr lang="en-US" altLang="zh-CN" sz="1600" dirty="0" err="1">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haematopoiesis</a:t>
              </a:r>
              <a:r>
                <a:rPr lang="en-US" altLang="zh-CN" sz="16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 and protects against atherosclerosis </a:t>
              </a:r>
              <a:endParaRPr lang="zh-CN" altLang="en-US" sz="1600"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10" name="TextBox 9"/>
            <p:cNvSpPr txBox="1"/>
            <p:nvPr/>
          </p:nvSpPr>
          <p:spPr>
            <a:xfrm>
              <a:off x="696686" y="1089651"/>
              <a:ext cx="3974197" cy="400110"/>
            </a:xfrm>
            <a:prstGeom prst="rect">
              <a:avLst/>
            </a:prstGeom>
            <a:noFill/>
          </p:spPr>
          <p:txBody>
            <a:bodyPr wrap="square" rtlCol="0">
              <a:spAutoFit/>
            </a:bodyPr>
            <a:lstStyle/>
            <a:p>
              <a:pPr algn="ctr"/>
              <a:r>
                <a:rPr lang="en-US" altLang="zh-CN" sz="2000" b="1" dirty="0">
                  <a:solidFill>
                    <a:schemeClr val="accent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Cardiovascular Diseases</a:t>
              </a:r>
              <a:endParaRPr lang="zh-CN" altLang="en-US" sz="2000" b="1" dirty="0">
                <a:solidFill>
                  <a:schemeClr val="accent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11" name="文本框 5"/>
            <p:cNvSpPr txBox="1"/>
            <p:nvPr/>
          </p:nvSpPr>
          <p:spPr>
            <a:xfrm>
              <a:off x="2607597" y="3318494"/>
              <a:ext cx="1946367" cy="261610"/>
            </a:xfrm>
            <a:prstGeom prst="rect">
              <a:avLst/>
            </a:prstGeom>
            <a:noFill/>
          </p:spPr>
          <p:txBody>
            <a:bodyPr wrap="none" rtlCol="0">
              <a:spAutoFit/>
            </a:bodyPr>
            <a:lstStyle/>
            <a:p>
              <a:r>
                <a:rPr lang="en-US" altLang="zh-CN" sz="1100" i="1" dirty="0" err="1">
                  <a:latin typeface="Arial" panose="020B0604020202020204" pitchFamily="34" charset="0"/>
                  <a:ea typeface="黑体" panose="02010609060101010101" pitchFamily="49" charset="-122"/>
                  <a:cs typeface="Arial" panose="020B0604020202020204" pitchFamily="34" charset="0"/>
                </a:rPr>
                <a:t>Mcalpine</a:t>
              </a:r>
              <a:r>
                <a:rPr lang="en-US" altLang="zh-CN" sz="1100" i="1" dirty="0">
                  <a:latin typeface="Arial" panose="020B0604020202020204" pitchFamily="34" charset="0"/>
                  <a:ea typeface="黑体" panose="02010609060101010101" pitchFamily="49" charset="-122"/>
                  <a:cs typeface="Arial" panose="020B0604020202020204" pitchFamily="34" charset="0"/>
                </a:rPr>
                <a:t> et al., Nature 2019</a:t>
              </a:r>
              <a:endParaRPr lang="zh-CN" altLang="en-US" sz="1100" i="1" dirty="0">
                <a:latin typeface="Arial" panose="020B0604020202020204" pitchFamily="34" charset="0"/>
                <a:ea typeface="黑体" panose="02010609060101010101" pitchFamily="49" charset="-122"/>
                <a:cs typeface="Arial" panose="020B0604020202020204" pitchFamily="34" charset="0"/>
              </a:endParaRPr>
            </a:p>
          </p:txBody>
        </p:sp>
      </p:grpSp>
      <p:grpSp>
        <p:nvGrpSpPr>
          <p:cNvPr id="12" name="组合 11"/>
          <p:cNvGrpSpPr/>
          <p:nvPr/>
        </p:nvGrpSpPr>
        <p:grpSpPr>
          <a:xfrm>
            <a:off x="4781207" y="1268760"/>
            <a:ext cx="4049124" cy="2710145"/>
            <a:chOff x="696686" y="1010207"/>
            <a:chExt cx="4049124" cy="2710145"/>
          </a:xfrm>
        </p:grpSpPr>
        <p:sp>
          <p:nvSpPr>
            <p:cNvPr id="13" name="矩形 12"/>
            <p:cNvSpPr/>
            <p:nvPr/>
          </p:nvSpPr>
          <p:spPr>
            <a:xfrm>
              <a:off x="851647" y="1123419"/>
              <a:ext cx="3894163" cy="259693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pitchFamily="49" charset="-122"/>
                <a:cs typeface="Arial" panose="020B0604020202020204" pitchFamily="34" charset="0"/>
              </a:endParaRPr>
            </a:p>
          </p:txBody>
        </p:sp>
        <p:sp>
          <p:nvSpPr>
            <p:cNvPr id="14" name="矩形 13"/>
            <p:cNvSpPr/>
            <p:nvPr/>
          </p:nvSpPr>
          <p:spPr>
            <a:xfrm>
              <a:off x="696686" y="1010207"/>
              <a:ext cx="3974196" cy="261701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pitchFamily="49" charset="-122"/>
                <a:cs typeface="Arial" panose="020B0604020202020204" pitchFamily="34" charset="0"/>
              </a:endParaRPr>
            </a:p>
          </p:txBody>
        </p:sp>
        <p:sp>
          <p:nvSpPr>
            <p:cNvPr id="15" name="TextBox 14"/>
            <p:cNvSpPr txBox="1"/>
            <p:nvPr/>
          </p:nvSpPr>
          <p:spPr>
            <a:xfrm>
              <a:off x="950260" y="1497877"/>
              <a:ext cx="3377680" cy="978729"/>
            </a:xfrm>
            <a:prstGeom prst="rect">
              <a:avLst/>
            </a:prstGeom>
            <a:noFill/>
          </p:spPr>
          <p:txBody>
            <a:bodyPr wrap="square" rtlCol="0">
              <a:spAutoFit/>
            </a:bodyPr>
            <a:lstStyle>
              <a:defPPr>
                <a:defRPr lang="zh-CN"/>
              </a:defPPr>
              <a:lvl1pPr algn="just">
                <a:lnSpc>
                  <a:spcPct val="150000"/>
                </a:lnSpc>
                <a:defRPr sz="1600">
                  <a:latin typeface="Arial" panose="020B0604020202020204" pitchFamily="34" charset="0"/>
                  <a:ea typeface="黑体" panose="02010609060101010101" pitchFamily="49" charset="-122"/>
                  <a:cs typeface="Arial" panose="020B0604020202020204" pitchFamily="34" charset="0"/>
                </a:defRPr>
              </a:lvl1pPr>
            </a:lstStyle>
            <a:p>
              <a:pPr>
                <a:lnSpc>
                  <a:spcPct val="120000"/>
                </a:lnSpc>
              </a:pPr>
              <a:r>
                <a:rPr lang="en-US" altLang="zh-CN" dirty="0">
                  <a:sym typeface="Arial" panose="020B0604020202020204" pitchFamily="34" charset="0"/>
                </a:rPr>
                <a:t>A function of the sharp wave-ripple is to modulate peripheral glucose homeostasis</a:t>
              </a:r>
              <a:endParaRPr lang="zh-CN" altLang="en-US" dirty="0">
                <a:sym typeface="Arial" panose="020B0604020202020204" pitchFamily="34" charset="0"/>
              </a:endParaRPr>
            </a:p>
          </p:txBody>
        </p:sp>
        <p:sp>
          <p:nvSpPr>
            <p:cNvPr id="16" name="TextBox 15"/>
            <p:cNvSpPr txBox="1"/>
            <p:nvPr/>
          </p:nvSpPr>
          <p:spPr>
            <a:xfrm>
              <a:off x="696686" y="1089651"/>
              <a:ext cx="3974196" cy="400110"/>
            </a:xfrm>
            <a:prstGeom prst="rect">
              <a:avLst/>
            </a:prstGeom>
            <a:noFill/>
          </p:spPr>
          <p:txBody>
            <a:bodyPr wrap="square" rtlCol="0">
              <a:spAutoFit/>
            </a:bodyPr>
            <a:lstStyle/>
            <a:p>
              <a:pPr algn="ctr"/>
              <a:r>
                <a:rPr lang="en-US" altLang="zh-CN" sz="2000" b="1" dirty="0">
                  <a:solidFill>
                    <a:schemeClr val="accent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Metabolic Diseases</a:t>
              </a:r>
              <a:endParaRPr lang="zh-CN" altLang="en-US" sz="2000" b="1" dirty="0">
                <a:solidFill>
                  <a:schemeClr val="accent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17" name="文本框 5"/>
            <p:cNvSpPr txBox="1"/>
            <p:nvPr/>
          </p:nvSpPr>
          <p:spPr>
            <a:xfrm>
              <a:off x="2607597" y="3318494"/>
              <a:ext cx="1837362" cy="261610"/>
            </a:xfrm>
            <a:prstGeom prst="rect">
              <a:avLst/>
            </a:prstGeom>
            <a:noFill/>
          </p:spPr>
          <p:txBody>
            <a:bodyPr wrap="none" rtlCol="0">
              <a:spAutoFit/>
            </a:bodyPr>
            <a:lstStyle/>
            <a:p>
              <a:r>
                <a:rPr lang="en-US" altLang="zh-CN" sz="1100" i="1" dirty="0" err="1">
                  <a:latin typeface="Arial" panose="020B0604020202020204" pitchFamily="34" charset="0"/>
                  <a:ea typeface="黑体" panose="02010609060101010101" pitchFamily="49" charset="-122"/>
                  <a:cs typeface="Arial" panose="020B0604020202020204" pitchFamily="34" charset="0"/>
                </a:rPr>
                <a:t>Tingley</a:t>
              </a:r>
              <a:r>
                <a:rPr lang="en-US" altLang="zh-CN" sz="1100" i="1" dirty="0">
                  <a:latin typeface="Arial" panose="020B0604020202020204" pitchFamily="34" charset="0"/>
                  <a:ea typeface="黑体" panose="02010609060101010101" pitchFamily="49" charset="-122"/>
                  <a:cs typeface="Arial" panose="020B0604020202020204" pitchFamily="34" charset="0"/>
                </a:rPr>
                <a:t> et al., Nature 2021</a:t>
              </a:r>
              <a:endParaRPr lang="zh-CN" altLang="en-US" sz="1100" i="1" dirty="0">
                <a:latin typeface="Arial" panose="020B0604020202020204" pitchFamily="34" charset="0"/>
                <a:ea typeface="黑体" panose="02010609060101010101" pitchFamily="49" charset="-122"/>
                <a:cs typeface="Arial" panose="020B0604020202020204" pitchFamily="34" charset="0"/>
              </a:endParaRPr>
            </a:p>
          </p:txBody>
        </p:sp>
      </p:grpSp>
      <p:grpSp>
        <p:nvGrpSpPr>
          <p:cNvPr id="18" name="组合 17"/>
          <p:cNvGrpSpPr/>
          <p:nvPr/>
        </p:nvGrpSpPr>
        <p:grpSpPr>
          <a:xfrm>
            <a:off x="4781207" y="4153268"/>
            <a:ext cx="4049124" cy="2710145"/>
            <a:chOff x="696686" y="1010207"/>
            <a:chExt cx="4049124" cy="2710145"/>
          </a:xfrm>
        </p:grpSpPr>
        <p:sp>
          <p:nvSpPr>
            <p:cNvPr id="19" name="矩形 18"/>
            <p:cNvSpPr/>
            <p:nvPr/>
          </p:nvSpPr>
          <p:spPr>
            <a:xfrm>
              <a:off x="851647" y="1123419"/>
              <a:ext cx="3894163" cy="259693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pitchFamily="49" charset="-122"/>
                <a:cs typeface="Arial" panose="020B0604020202020204" pitchFamily="34" charset="0"/>
              </a:endParaRPr>
            </a:p>
          </p:txBody>
        </p:sp>
        <p:sp>
          <p:nvSpPr>
            <p:cNvPr id="20" name="矩形 19"/>
            <p:cNvSpPr/>
            <p:nvPr/>
          </p:nvSpPr>
          <p:spPr>
            <a:xfrm>
              <a:off x="696686" y="1010207"/>
              <a:ext cx="3974196" cy="261701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pitchFamily="49" charset="-122"/>
                <a:cs typeface="Arial" panose="020B0604020202020204" pitchFamily="34" charset="0"/>
              </a:endParaRPr>
            </a:p>
          </p:txBody>
        </p:sp>
        <p:sp>
          <p:nvSpPr>
            <p:cNvPr id="21" name="TextBox 20"/>
            <p:cNvSpPr txBox="1"/>
            <p:nvPr/>
          </p:nvSpPr>
          <p:spPr>
            <a:xfrm>
              <a:off x="950261" y="1498987"/>
              <a:ext cx="3377680" cy="978729"/>
            </a:xfrm>
            <a:prstGeom prst="rect">
              <a:avLst/>
            </a:prstGeom>
            <a:noFill/>
          </p:spPr>
          <p:txBody>
            <a:bodyPr wrap="square" rtlCol="0">
              <a:spAutoFit/>
            </a:bodyPr>
            <a:lstStyle>
              <a:defPPr>
                <a:defRPr lang="en-US"/>
              </a:defPPr>
              <a:lvl1pPr algn="just">
                <a:lnSpc>
                  <a:spcPct val="150000"/>
                </a:lnSpc>
                <a:defRPr sz="1600">
                  <a:latin typeface="Arial" panose="020B0604020202020204" pitchFamily="34" charset="0"/>
                  <a:ea typeface="微软雅黑" panose="020B0503020204020204" pitchFamily="34" charset="-122"/>
                  <a:cs typeface="+mn-ea"/>
                </a:defRPr>
              </a:lvl1pPr>
            </a:lstStyle>
            <a:p>
              <a:pPr>
                <a:lnSpc>
                  <a:spcPct val="120000"/>
                </a:lnSpc>
              </a:pPr>
              <a:r>
                <a:rPr lang="en-US" altLang="zh-CN" dirty="0">
                  <a:ea typeface="黑体" panose="02010609060101010101" pitchFamily="49" charset="-122"/>
                  <a:cs typeface="Arial" panose="020B0604020202020204" pitchFamily="34" charset="0"/>
                  <a:sym typeface="Arial" panose="020B0604020202020204" pitchFamily="34" charset="0"/>
                </a:rPr>
                <a:t>Sleep loss can cause death through accumulation of reactive oxygen species in the gut</a:t>
              </a:r>
              <a:endParaRPr lang="zh-CN" altLang="en-US" dirty="0">
                <a:ea typeface="黑体" panose="02010609060101010101" pitchFamily="49" charset="-122"/>
                <a:cs typeface="Arial" panose="020B0604020202020204" pitchFamily="34" charset="0"/>
                <a:sym typeface="Arial" panose="020B0604020202020204" pitchFamily="34" charset="0"/>
              </a:endParaRPr>
            </a:p>
          </p:txBody>
        </p:sp>
        <p:sp>
          <p:nvSpPr>
            <p:cNvPr id="22" name="TextBox 21"/>
            <p:cNvSpPr txBox="1"/>
            <p:nvPr/>
          </p:nvSpPr>
          <p:spPr>
            <a:xfrm>
              <a:off x="1868742" y="1089651"/>
              <a:ext cx="1628503" cy="400110"/>
            </a:xfrm>
            <a:prstGeom prst="rect">
              <a:avLst/>
            </a:prstGeom>
            <a:noFill/>
          </p:spPr>
          <p:txBody>
            <a:bodyPr wrap="square" rtlCol="0">
              <a:spAutoFit/>
            </a:bodyPr>
            <a:lstStyle/>
            <a:p>
              <a:pPr algn="ctr"/>
              <a:r>
                <a:rPr lang="en-US" altLang="zh-CN" sz="2000" b="1" dirty="0">
                  <a:solidFill>
                    <a:schemeClr val="accent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Death</a:t>
              </a:r>
              <a:endParaRPr lang="zh-CN" altLang="en-US" sz="2000" b="1" dirty="0">
                <a:solidFill>
                  <a:schemeClr val="accent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23" name="文本框 5"/>
            <p:cNvSpPr txBox="1"/>
            <p:nvPr/>
          </p:nvSpPr>
          <p:spPr>
            <a:xfrm>
              <a:off x="1560362" y="3311394"/>
              <a:ext cx="1720343" cy="261610"/>
            </a:xfrm>
            <a:prstGeom prst="rect">
              <a:avLst/>
            </a:prstGeom>
            <a:noFill/>
          </p:spPr>
          <p:txBody>
            <a:bodyPr wrap="none" rtlCol="0">
              <a:spAutoFit/>
            </a:bodyPr>
            <a:lstStyle/>
            <a:p>
              <a:r>
                <a:rPr lang="en-US" altLang="zh-CN" sz="1100" i="1" dirty="0">
                  <a:latin typeface="Arial" panose="020B0604020202020204" pitchFamily="34" charset="0"/>
                  <a:ea typeface="黑体" panose="02010609060101010101" pitchFamily="49" charset="-122"/>
                  <a:cs typeface="Arial" panose="020B0604020202020204" pitchFamily="34" charset="0"/>
                </a:rPr>
                <a:t>Vaccaro et al., Cell 2020</a:t>
              </a:r>
              <a:endParaRPr lang="zh-CN" altLang="en-US" sz="1100" i="1" dirty="0">
                <a:latin typeface="Arial" panose="020B0604020202020204" pitchFamily="34" charset="0"/>
                <a:ea typeface="黑体" panose="02010609060101010101" pitchFamily="49" charset="-122"/>
                <a:cs typeface="Arial" panose="020B0604020202020204" pitchFamily="34" charset="0"/>
              </a:endParaRPr>
            </a:p>
          </p:txBody>
        </p:sp>
      </p:grpSp>
      <p:grpSp>
        <p:nvGrpSpPr>
          <p:cNvPr id="24" name="组合 23"/>
          <p:cNvGrpSpPr/>
          <p:nvPr/>
        </p:nvGrpSpPr>
        <p:grpSpPr>
          <a:xfrm>
            <a:off x="574760" y="4153268"/>
            <a:ext cx="4049124" cy="2710145"/>
            <a:chOff x="696686" y="1010207"/>
            <a:chExt cx="4049124" cy="2710145"/>
          </a:xfrm>
        </p:grpSpPr>
        <p:sp>
          <p:nvSpPr>
            <p:cNvPr id="25" name="矩形 24"/>
            <p:cNvSpPr/>
            <p:nvPr/>
          </p:nvSpPr>
          <p:spPr>
            <a:xfrm>
              <a:off x="851647" y="1123419"/>
              <a:ext cx="3894163" cy="259693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pitchFamily="49" charset="-122"/>
                <a:cs typeface="Arial" panose="020B0604020202020204" pitchFamily="34" charset="0"/>
              </a:endParaRPr>
            </a:p>
          </p:txBody>
        </p:sp>
        <p:sp>
          <p:nvSpPr>
            <p:cNvPr id="26" name="矩形 25"/>
            <p:cNvSpPr/>
            <p:nvPr/>
          </p:nvSpPr>
          <p:spPr>
            <a:xfrm>
              <a:off x="696686" y="1010207"/>
              <a:ext cx="3974196" cy="261701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黑体" panose="02010609060101010101" pitchFamily="49" charset="-122"/>
                <a:cs typeface="Arial" panose="020B0604020202020204" pitchFamily="34" charset="0"/>
              </a:endParaRPr>
            </a:p>
          </p:txBody>
        </p:sp>
        <p:sp>
          <p:nvSpPr>
            <p:cNvPr id="27" name="TextBox 26"/>
            <p:cNvSpPr txBox="1"/>
            <p:nvPr/>
          </p:nvSpPr>
          <p:spPr>
            <a:xfrm>
              <a:off x="764389" y="1784787"/>
              <a:ext cx="2159490" cy="1274195"/>
            </a:xfrm>
            <a:prstGeom prst="rect">
              <a:avLst/>
            </a:prstGeom>
            <a:noFill/>
          </p:spPr>
          <p:txBody>
            <a:bodyPr wrap="square" rtlCol="0">
              <a:spAutoFit/>
            </a:bodyPr>
            <a:lstStyle>
              <a:defPPr>
                <a:defRPr lang="zh-CN"/>
              </a:defPPr>
              <a:lvl1pPr algn="just">
                <a:lnSpc>
                  <a:spcPct val="120000"/>
                </a:lnSpc>
                <a:defRPr sz="1600">
                  <a:latin typeface="Arial" panose="020B0604020202020204" pitchFamily="34" charset="0"/>
                  <a:ea typeface="黑体" panose="02010609060101010101" pitchFamily="49" charset="-122"/>
                  <a:cs typeface="Arial" panose="020B0604020202020204" pitchFamily="34" charset="0"/>
                </a:defRPr>
              </a:lvl1pPr>
            </a:lstStyle>
            <a:p>
              <a:r>
                <a:rPr lang="en-US" altLang="zh-CN" dirty="0">
                  <a:sym typeface="Arial" panose="020B0604020202020204" pitchFamily="34" charset="0"/>
                </a:rPr>
                <a:t>The </a:t>
              </a:r>
              <a:r>
                <a:rPr lang="en-US" altLang="zh-CN" dirty="0" err="1">
                  <a:sym typeface="Arial" panose="020B0604020202020204" pitchFamily="34" charset="0"/>
                </a:rPr>
                <a:t>NEMURI</a:t>
              </a:r>
              <a:r>
                <a:rPr lang="en-US" altLang="zh-CN" dirty="0">
                  <a:sym typeface="Arial" panose="020B0604020202020204" pitchFamily="34" charset="0"/>
                </a:rPr>
                <a:t> protein can drive prolonged sleep and to promote survival after infection</a:t>
              </a:r>
              <a:endParaRPr lang="zh-CN" altLang="en-US" dirty="0">
                <a:sym typeface="Arial" panose="020B0604020202020204" pitchFamily="34" charset="0"/>
              </a:endParaRPr>
            </a:p>
          </p:txBody>
        </p:sp>
        <p:sp>
          <p:nvSpPr>
            <p:cNvPr id="28" name="TextBox 27"/>
            <p:cNvSpPr txBox="1"/>
            <p:nvPr/>
          </p:nvSpPr>
          <p:spPr>
            <a:xfrm>
              <a:off x="696686" y="1089651"/>
              <a:ext cx="3974196" cy="400110"/>
            </a:xfrm>
            <a:prstGeom prst="rect">
              <a:avLst/>
            </a:prstGeom>
            <a:noFill/>
          </p:spPr>
          <p:txBody>
            <a:bodyPr wrap="square" rtlCol="0">
              <a:spAutoFit/>
            </a:bodyPr>
            <a:lstStyle/>
            <a:p>
              <a:pPr algn="ctr"/>
              <a:r>
                <a:rPr lang="en-US" altLang="zh-CN" sz="2000" b="1" dirty="0">
                  <a:solidFill>
                    <a:schemeClr val="accent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Immune Diseases</a:t>
              </a:r>
              <a:endParaRPr lang="zh-CN" altLang="en-US" sz="2000" b="1" dirty="0">
                <a:solidFill>
                  <a:schemeClr val="accent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
          <p:nvSpPr>
            <p:cNvPr id="29" name="文本框 5"/>
            <p:cNvSpPr txBox="1"/>
            <p:nvPr/>
          </p:nvSpPr>
          <p:spPr>
            <a:xfrm>
              <a:off x="2825501" y="3193518"/>
              <a:ext cx="1782860" cy="261610"/>
            </a:xfrm>
            <a:prstGeom prst="rect">
              <a:avLst/>
            </a:prstGeom>
            <a:noFill/>
          </p:spPr>
          <p:txBody>
            <a:bodyPr wrap="none" rtlCol="0">
              <a:spAutoFit/>
            </a:bodyPr>
            <a:lstStyle/>
            <a:p>
              <a:r>
                <a:rPr lang="en-US" altLang="zh-CN" sz="1100" i="1" dirty="0">
                  <a:latin typeface="Arial" panose="020B0604020202020204" pitchFamily="34" charset="0"/>
                  <a:ea typeface="黑体" panose="02010609060101010101" pitchFamily="49" charset="-122"/>
                  <a:cs typeface="Arial" panose="020B0604020202020204" pitchFamily="34" charset="0"/>
                </a:rPr>
                <a:t>Toda et al., Science 2019</a:t>
              </a:r>
            </a:p>
          </p:txBody>
        </p:sp>
      </p:grpSp>
      <p:pic>
        <p:nvPicPr>
          <p:cNvPr id="30" name="图片 29" descr="屏幕剪辑"/>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089099" y="2680438"/>
            <a:ext cx="3588299" cy="860117"/>
          </a:xfrm>
          <a:prstGeom prst="rect">
            <a:avLst/>
          </a:prstGeom>
        </p:spPr>
      </p:pic>
      <p:pic>
        <p:nvPicPr>
          <p:cNvPr id="31" name="图片 30" descr="屏幕剪辑"/>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53011" y="2708920"/>
            <a:ext cx="3895946" cy="612660"/>
          </a:xfrm>
          <a:prstGeom prst="rect">
            <a:avLst/>
          </a:prstGeom>
        </p:spPr>
      </p:pic>
      <p:pic>
        <p:nvPicPr>
          <p:cNvPr id="32"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404096" y="5550152"/>
            <a:ext cx="984328" cy="984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图片 32" descr="屏幕剪辑"/>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066399" y="5589233"/>
            <a:ext cx="1337697" cy="955290"/>
          </a:xfrm>
          <a:prstGeom prst="rect">
            <a:avLst/>
          </a:prstGeom>
        </p:spPr>
      </p:pic>
      <p:pic>
        <p:nvPicPr>
          <p:cNvPr id="34" name="Picture 2"/>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766095" y="4879258"/>
            <a:ext cx="1657819" cy="1307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9146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Sleep Disturbances and Cognitive Impairment</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5</a:t>
            </a:fld>
            <a:endParaRPr lang="zh-CN" altLang="en-US"/>
          </a:p>
        </p:txBody>
      </p:sp>
      <p:pic>
        <p:nvPicPr>
          <p:cNvPr id="5" name="内容占位符 5"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91880" y="1215306"/>
            <a:ext cx="4896544" cy="2581299"/>
          </a:xfrm>
          <a:prstGeom prst="rect">
            <a:avLst/>
          </a:prstGeom>
        </p:spPr>
      </p:pic>
      <p:sp>
        <p:nvSpPr>
          <p:cNvPr id="6" name="TextBox 5"/>
          <p:cNvSpPr txBox="1"/>
          <p:nvPr/>
        </p:nvSpPr>
        <p:spPr>
          <a:xfrm>
            <a:off x="4788024" y="6237312"/>
            <a:ext cx="3600400" cy="338554"/>
          </a:xfrm>
          <a:prstGeom prst="rect">
            <a:avLst/>
          </a:prstGeom>
          <a:noFill/>
        </p:spPr>
        <p:txBody>
          <a:bodyPr wrap="square" rtlCol="0">
            <a:spAutoFit/>
          </a:bodyPr>
          <a:lstStyle>
            <a:defPPr>
              <a:defRPr lang="zh-CN"/>
            </a:defPPr>
            <a:lvl1pPr algn="r">
              <a:defRPr sz="1600">
                <a:latin typeface="Arial" panose="020B0604020202020204" pitchFamily="34" charset="0"/>
                <a:ea typeface="微软雅黑" panose="020B0503020204020204" pitchFamily="34" charset="-122"/>
                <a:cs typeface="+mn-ea"/>
              </a:defRPr>
            </a:lvl1pPr>
          </a:lstStyle>
          <a:p>
            <a:r>
              <a:rPr lang="en-US" altLang="zh-CN" i="1" dirty="0"/>
              <a:t>Fan et al., Sleep 2019</a:t>
            </a:r>
            <a:endParaRPr lang="zh-CN" altLang="en-US" i="1" dirty="0"/>
          </a:p>
        </p:txBody>
      </p:sp>
      <p:pic>
        <p:nvPicPr>
          <p:cNvPr id="7" name="图片 6"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173" y="3796604"/>
            <a:ext cx="2736304" cy="2271961"/>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59832" y="4149080"/>
            <a:ext cx="5961622" cy="1738556"/>
          </a:xfrm>
          <a:prstGeom prst="rect">
            <a:avLst/>
          </a:prstGeom>
        </p:spPr>
      </p:pic>
      <p:pic>
        <p:nvPicPr>
          <p:cNvPr id="9" name="Picture 2" descr="F:\lb\老板简历\照片\陆林院士.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316310" y="1340768"/>
            <a:ext cx="1326803" cy="1514524"/>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1196539" y="2980780"/>
            <a:ext cx="1566344" cy="338554"/>
          </a:xfrm>
          <a:prstGeom prst="rect">
            <a:avLst/>
          </a:prstGeom>
          <a:noFill/>
        </p:spPr>
        <p:txBody>
          <a:bodyPr wrap="square" rtlCol="0">
            <a:spAutoFit/>
          </a:bodyPr>
          <a:lstStyle/>
          <a:p>
            <a:pPr algn="ctr"/>
            <a:r>
              <a:rPr lang="en-US" altLang="zh-CN" sz="1600" b="1" dirty="0">
                <a:latin typeface="Arial" panose="020B0604020202020204" pitchFamily="34" charset="0"/>
                <a:ea typeface="黑体" panose="02010609060101010101" pitchFamily="49" charset="-122"/>
                <a:cs typeface="Arial" panose="020B0604020202020204" pitchFamily="34" charset="0"/>
              </a:rPr>
              <a:t>Prof. Lin Lu</a:t>
            </a:r>
            <a:endParaRPr lang="zh-CN" altLang="en-US" sz="1600" b="1" dirty="0">
              <a:latin typeface="Arial" panose="020B0604020202020204" pitchFamily="34" charset="0"/>
              <a:ea typeface="黑体" panose="02010609060101010101" pitchFamily="49" charset="-122"/>
              <a:cs typeface="Arial" panose="020B0604020202020204" pitchFamily="34" charset="0"/>
            </a:endParaRPr>
          </a:p>
        </p:txBody>
      </p:sp>
      <p:sp>
        <p:nvSpPr>
          <p:cNvPr id="11" name="TextBox 10"/>
          <p:cNvSpPr txBox="1"/>
          <p:nvPr/>
        </p:nvSpPr>
        <p:spPr>
          <a:xfrm>
            <a:off x="107505" y="3288557"/>
            <a:ext cx="3672407" cy="338554"/>
          </a:xfrm>
          <a:prstGeom prst="rect">
            <a:avLst/>
          </a:prstGeom>
          <a:noFill/>
        </p:spPr>
        <p:txBody>
          <a:bodyPr wrap="square" rtlCol="0">
            <a:spAutoFit/>
          </a:bodyPr>
          <a:lstStyle/>
          <a:p>
            <a:pPr algn="ctr"/>
            <a:r>
              <a:rPr lang="en-US" altLang="zh-CN" sz="1600" b="1"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rPr>
              <a:t>Peking University Sixth Hospital</a:t>
            </a:r>
            <a:endParaRPr lang="zh-CN" altLang="en-US" sz="1600" b="1" dirty="0">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563740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Sleep Disturbances and Dementia</a:t>
            </a:r>
            <a:endParaRPr lang="zh-CN" altLang="en-US" dirty="0"/>
          </a:p>
        </p:txBody>
      </p:sp>
      <p:sp>
        <p:nvSpPr>
          <p:cNvPr id="3" name="内容占位符 2"/>
          <p:cNvSpPr>
            <a:spLocks noGrp="1"/>
          </p:cNvSpPr>
          <p:nvPr>
            <p:ph idx="1"/>
          </p:nvPr>
        </p:nvSpPr>
        <p:spPr>
          <a:xfrm>
            <a:off x="457200" y="1340768"/>
            <a:ext cx="8219256" cy="4713388"/>
          </a:xfrm>
        </p:spPr>
        <p:txBody>
          <a:bodyPr>
            <a:normAutofit/>
          </a:bodyPr>
          <a:lstStyle/>
          <a:p>
            <a:pPr algn="just"/>
            <a:r>
              <a:rPr lang="en-US" altLang="zh-CN" sz="2000" dirty="0"/>
              <a:t>Some studies have reported that insomnia and sleep disordered breathing increase the risk of developing dementia, but others reported that delays in sleep onset, difficulty maintaining sleep, early morning awakening, snoring, and sleep apnea do not increase the risk of incident dementia</a:t>
            </a:r>
            <a:endParaRPr lang="zh-CN" altLang="en-US" sz="20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6</a:t>
            </a:fld>
            <a:endParaRPr lang="zh-CN" altLang="en-US"/>
          </a:p>
        </p:txBody>
      </p:sp>
      <p:sp>
        <p:nvSpPr>
          <p:cNvPr id="5" name="矩形 4"/>
          <p:cNvSpPr/>
          <p:nvPr/>
        </p:nvSpPr>
        <p:spPr>
          <a:xfrm>
            <a:off x="898274" y="3933056"/>
            <a:ext cx="7776864" cy="10801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A comprehensive examination of the predictive role of sleep disturbances in incident dementia is lacking</a:t>
            </a:r>
          </a:p>
        </p:txBody>
      </p:sp>
      <p:sp>
        <p:nvSpPr>
          <p:cNvPr id="6" name="TextBox 5"/>
          <p:cNvSpPr txBox="1"/>
          <p:nvPr/>
        </p:nvSpPr>
        <p:spPr>
          <a:xfrm>
            <a:off x="755576" y="5950401"/>
            <a:ext cx="7992888" cy="523220"/>
          </a:xfrm>
          <a:prstGeom prst="rect">
            <a:avLst/>
          </a:prstGeom>
          <a:noFill/>
        </p:spPr>
        <p:txBody>
          <a:bodyPr wrap="square" rtlCol="0">
            <a:spAutoFit/>
          </a:bodyPr>
          <a:lstStyle>
            <a:defPPr>
              <a:defRPr lang="zh-CN"/>
            </a:defPPr>
            <a:lvl1pPr algn="r">
              <a:defRPr sz="1600">
                <a:latin typeface="Arial" panose="020B0604020202020204" pitchFamily="34" charset="0"/>
                <a:ea typeface="微软雅黑" panose="020B0503020204020204" pitchFamily="34" charset="-122"/>
                <a:cs typeface="+mn-ea"/>
              </a:defRPr>
            </a:lvl1pPr>
          </a:lstStyle>
          <a:p>
            <a:r>
              <a:rPr lang="en-US" altLang="zh-CN" sz="1400" i="1" dirty="0" err="1"/>
              <a:t>Yaffe</a:t>
            </a:r>
            <a:r>
              <a:rPr lang="en-US" altLang="zh-CN" sz="1400" i="1" dirty="0"/>
              <a:t> et al., JAMA 2011; </a:t>
            </a:r>
            <a:r>
              <a:rPr lang="en-US" altLang="zh-CN" sz="1400" i="1" dirty="0" err="1"/>
              <a:t>Yaffe</a:t>
            </a:r>
            <a:r>
              <a:rPr lang="en-US" altLang="zh-CN" sz="1400" i="1" dirty="0"/>
              <a:t> et al., Am J </a:t>
            </a:r>
            <a:r>
              <a:rPr lang="en-US" altLang="zh-CN" sz="1400" i="1" dirty="0" err="1"/>
              <a:t>Geriatr</a:t>
            </a:r>
            <a:r>
              <a:rPr lang="en-US" altLang="zh-CN" sz="1400" i="1" dirty="0"/>
              <a:t> Psychiatry 2015; </a:t>
            </a:r>
          </a:p>
          <a:p>
            <a:r>
              <a:rPr lang="en-US" altLang="zh-CN" sz="1400" i="1" dirty="0" err="1"/>
              <a:t>Bokenberger</a:t>
            </a:r>
            <a:r>
              <a:rPr lang="en-US" altLang="zh-CN" sz="1400" i="1" dirty="0"/>
              <a:t> et al., J </a:t>
            </a:r>
            <a:r>
              <a:rPr lang="en-US" altLang="zh-CN" sz="1400" i="1" dirty="0" err="1"/>
              <a:t>Gerontol</a:t>
            </a:r>
            <a:r>
              <a:rPr lang="en-US" altLang="zh-CN" sz="1400" i="1" dirty="0"/>
              <a:t> A </a:t>
            </a:r>
            <a:r>
              <a:rPr lang="en-US" altLang="zh-CN" sz="1400" i="1" dirty="0" err="1"/>
              <a:t>Biol</a:t>
            </a:r>
            <a:r>
              <a:rPr lang="en-US" altLang="zh-CN" sz="1400" i="1" dirty="0"/>
              <a:t> </a:t>
            </a:r>
            <a:r>
              <a:rPr lang="en-US" altLang="zh-CN" sz="1400" i="1" dirty="0" err="1"/>
              <a:t>Sci</a:t>
            </a:r>
            <a:r>
              <a:rPr lang="en-US" altLang="zh-CN" sz="1400" i="1" dirty="0"/>
              <a:t> Med </a:t>
            </a:r>
            <a:r>
              <a:rPr lang="en-US" altLang="zh-CN" sz="1400" i="1" dirty="0" err="1"/>
              <a:t>Sci</a:t>
            </a:r>
            <a:r>
              <a:rPr lang="en-US" altLang="zh-CN" sz="1400" i="1" dirty="0"/>
              <a:t> 2017; </a:t>
            </a:r>
            <a:r>
              <a:rPr lang="en-US" altLang="zh-CN" sz="1400" i="1" dirty="0" err="1"/>
              <a:t>Lutsey</a:t>
            </a:r>
            <a:r>
              <a:rPr lang="en-US" altLang="zh-CN" sz="1400" i="1" dirty="0"/>
              <a:t> et al., </a:t>
            </a:r>
            <a:r>
              <a:rPr lang="en-US" altLang="zh-CN" sz="1400" i="1" dirty="0" err="1"/>
              <a:t>Alzheimers</a:t>
            </a:r>
            <a:r>
              <a:rPr lang="en-US" altLang="zh-CN" sz="1400" i="1" dirty="0"/>
              <a:t> Dement 2018</a:t>
            </a:r>
            <a:endParaRPr lang="zh-CN" altLang="en-US" sz="1400" i="1" dirty="0"/>
          </a:p>
        </p:txBody>
      </p:sp>
    </p:spTree>
    <p:extLst>
      <p:ext uri="{BB962C8B-B14F-4D97-AF65-F5344CB8AC3E}">
        <p14:creationId xmlns:p14="http://schemas.microsoft.com/office/powerpoint/2010/main" val="3285021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Meta of Sleep Disturbances and Dementia</a:t>
            </a:r>
            <a:endParaRPr lang="zh-CN" altLang="en-US" dirty="0"/>
          </a:p>
        </p:txBody>
      </p:sp>
      <p:sp>
        <p:nvSpPr>
          <p:cNvPr id="3" name="内容占位符 2"/>
          <p:cNvSpPr>
            <a:spLocks noGrp="1"/>
          </p:cNvSpPr>
          <p:nvPr>
            <p:ph idx="1"/>
          </p:nvPr>
        </p:nvSpPr>
        <p:spPr>
          <a:xfrm>
            <a:off x="457200" y="1340768"/>
            <a:ext cx="3034680" cy="4713388"/>
          </a:xfrm>
        </p:spPr>
        <p:txBody>
          <a:bodyPr>
            <a:normAutofit/>
          </a:bodyPr>
          <a:lstStyle/>
          <a:p>
            <a:pPr algn="just"/>
            <a:r>
              <a:rPr lang="en-US" altLang="zh-CN" sz="2000" dirty="0"/>
              <a:t>Eighteen longitudinal studies that included 246,786 subjects at baseline and 25,847 dementia cases after an average 9.49 y of follow-up were eligible for inclusion</a:t>
            </a:r>
            <a:endParaRPr lang="zh-CN" altLang="en-US" sz="2000"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79912" y="1340768"/>
            <a:ext cx="4896544" cy="5175733"/>
          </a:xfrm>
          <a:prstGeom prst="rect">
            <a:avLst/>
          </a:prstGeom>
        </p:spPr>
      </p:pic>
      <p:sp>
        <p:nvSpPr>
          <p:cNvPr id="6" name="TextBox 5"/>
          <p:cNvSpPr txBox="1"/>
          <p:nvPr/>
        </p:nvSpPr>
        <p:spPr>
          <a:xfrm>
            <a:off x="-36438" y="5733256"/>
            <a:ext cx="3816350" cy="338554"/>
          </a:xfrm>
          <a:prstGeom prst="rect">
            <a:avLst/>
          </a:prstGeom>
          <a:noFill/>
        </p:spPr>
        <p:txBody>
          <a:bodyPr wrap="square" rtlCol="0">
            <a:spAutoFit/>
          </a:bodyPr>
          <a:lstStyle>
            <a:defPPr>
              <a:defRPr lang="zh-CN"/>
            </a:defPPr>
            <a:lvl1pPr algn="r">
              <a:defRPr sz="1600">
                <a:latin typeface="Arial" panose="020B0604020202020204" pitchFamily="34" charset="0"/>
                <a:ea typeface="微软雅黑" panose="020B0503020204020204" pitchFamily="34" charset="-122"/>
                <a:cs typeface="+mn-ea"/>
              </a:defRPr>
            </a:lvl1pPr>
          </a:lstStyle>
          <a:p>
            <a:r>
              <a:rPr lang="en-US" altLang="zh-CN" i="1" dirty="0"/>
              <a:t>Shi et al., Sleep Med Rev 2018</a:t>
            </a:r>
            <a:endParaRPr lang="zh-CN" altLang="en-US" i="1" dirty="0"/>
          </a:p>
        </p:txBody>
      </p:sp>
      <p:sp>
        <p:nvSpPr>
          <p:cNvPr id="7" name="TextBox 6"/>
          <p:cNvSpPr txBox="1"/>
          <p:nvPr/>
        </p:nvSpPr>
        <p:spPr>
          <a:xfrm>
            <a:off x="4139952" y="1392898"/>
            <a:ext cx="2448272" cy="307777"/>
          </a:xfrm>
          <a:prstGeom prst="rect">
            <a:avLst/>
          </a:prstGeom>
          <a:noFill/>
        </p:spPr>
        <p:txBody>
          <a:bodyPr wrap="square" rtlCol="0">
            <a:spAutoFit/>
          </a:bodyPr>
          <a:lstStyle/>
          <a:p>
            <a:r>
              <a:rPr lang="en-US" altLang="zh-CN" sz="1400" b="1" dirty="0">
                <a:solidFill>
                  <a:srgbClr val="C00000"/>
                </a:solidFill>
                <a:latin typeface="Arial" panose="020B0604020202020204" pitchFamily="34" charset="0"/>
                <a:cs typeface="Arial" panose="020B0604020202020204" pitchFamily="34" charset="0"/>
              </a:rPr>
              <a:t>Insomnia</a:t>
            </a:r>
            <a:endParaRPr lang="zh-CN" altLang="en-US" sz="1400" b="1" dirty="0">
              <a:solidFill>
                <a:srgbClr val="C00000"/>
              </a:solidFill>
              <a:latin typeface="Arial" panose="020B0604020202020204" pitchFamily="34" charset="0"/>
              <a:cs typeface="Arial" panose="020B0604020202020204" pitchFamily="34" charset="0"/>
            </a:endParaRPr>
          </a:p>
        </p:txBody>
      </p:sp>
      <p:sp>
        <p:nvSpPr>
          <p:cNvPr id="8" name="TextBox 7"/>
          <p:cNvSpPr txBox="1"/>
          <p:nvPr/>
        </p:nvSpPr>
        <p:spPr>
          <a:xfrm>
            <a:off x="4139952" y="2535220"/>
            <a:ext cx="2952328" cy="307777"/>
          </a:xfrm>
          <a:prstGeom prst="rect">
            <a:avLst/>
          </a:prstGeom>
          <a:noFill/>
        </p:spPr>
        <p:txBody>
          <a:bodyPr wrap="square" rtlCol="0">
            <a:spAutoFit/>
          </a:bodyPr>
          <a:lstStyle/>
          <a:p>
            <a:r>
              <a:rPr lang="en-US" altLang="zh-CN" sz="1400" b="1" dirty="0">
                <a:solidFill>
                  <a:srgbClr val="C00000"/>
                </a:solidFill>
                <a:latin typeface="Arial" panose="020B0604020202020204" pitchFamily="34" charset="0"/>
                <a:cs typeface="Arial" panose="020B0604020202020204" pitchFamily="34" charset="0"/>
              </a:rPr>
              <a:t>Sleep disordered breathing</a:t>
            </a:r>
            <a:endParaRPr lang="zh-CN" altLang="en-US" sz="1400" b="1" dirty="0">
              <a:solidFill>
                <a:srgbClr val="C00000"/>
              </a:solidFill>
              <a:latin typeface="Arial" panose="020B0604020202020204" pitchFamily="34" charset="0"/>
              <a:cs typeface="Arial" panose="020B0604020202020204" pitchFamily="34" charset="0"/>
            </a:endParaRPr>
          </a:p>
        </p:txBody>
      </p:sp>
      <p:sp>
        <p:nvSpPr>
          <p:cNvPr id="9" name="矩形 8"/>
          <p:cNvSpPr/>
          <p:nvPr/>
        </p:nvSpPr>
        <p:spPr>
          <a:xfrm>
            <a:off x="5454098" y="1196618"/>
            <a:ext cx="2268252" cy="3501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Arial" panose="020B0604020202020204" pitchFamily="34" charset="0"/>
                <a:cs typeface="Arial" panose="020B0604020202020204" pitchFamily="34" charset="0"/>
              </a:rPr>
              <a:t>All-cause dementia</a:t>
            </a:r>
            <a:endParaRPr lang="zh-CN" altLang="en-US" sz="1600" b="1" dirty="0">
              <a:latin typeface="Arial" panose="020B0604020202020204" pitchFamily="34" charset="0"/>
              <a:cs typeface="Arial" panose="020B0604020202020204" pitchFamily="34" charset="0"/>
            </a:endParaRPr>
          </a:p>
        </p:txBody>
      </p:sp>
      <p:sp>
        <p:nvSpPr>
          <p:cNvPr id="10" name="椭圆 9"/>
          <p:cNvSpPr/>
          <p:nvPr/>
        </p:nvSpPr>
        <p:spPr>
          <a:xfrm>
            <a:off x="6444208" y="2476327"/>
            <a:ext cx="2232248" cy="1538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444208" y="3774746"/>
            <a:ext cx="2232248" cy="1538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444208" y="6051590"/>
            <a:ext cx="2232248" cy="1538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7</a:t>
            </a:fld>
            <a:endParaRPr lang="zh-CN" altLang="en-US" dirty="0"/>
          </a:p>
        </p:txBody>
      </p:sp>
    </p:spTree>
    <p:extLst>
      <p:ext uri="{BB962C8B-B14F-4D97-AF65-F5344CB8AC3E}">
        <p14:creationId xmlns:p14="http://schemas.microsoft.com/office/powerpoint/2010/main" val="1413434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Meta of Sleep Disturbances and Dementia</a:t>
            </a:r>
            <a:endParaRPr lang="zh-CN" altLang="en-US" dirty="0"/>
          </a:p>
        </p:txBody>
      </p:sp>
      <p:pic>
        <p:nvPicPr>
          <p:cNvPr id="5" name="内容占位符 4" descr="屏幕剪辑"/>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51520" y="1614818"/>
            <a:ext cx="4407126" cy="4343623"/>
          </a:xfrm>
        </p:spPr>
      </p:pic>
      <p:sp>
        <p:nvSpPr>
          <p:cNvPr id="4" name="灯片编号占位符 3"/>
          <p:cNvSpPr>
            <a:spLocks noGrp="1"/>
          </p:cNvSpPr>
          <p:nvPr>
            <p:ph type="sldNum" sz="quarter" idx="12"/>
          </p:nvPr>
        </p:nvSpPr>
        <p:spPr/>
        <p:txBody>
          <a:bodyPr/>
          <a:lstStyle/>
          <a:p>
            <a:fld id="{0C913308-F349-4B6D-A68A-DD1791B4A57B}" type="slidenum">
              <a:rPr lang="zh-CN" altLang="en-US" smtClean="0"/>
              <a:pPr/>
              <a:t>8</a:t>
            </a:fld>
            <a:endParaRPr lang="zh-CN" altLang="en-US"/>
          </a:p>
        </p:txBody>
      </p:sp>
      <p:pic>
        <p:nvPicPr>
          <p:cNvPr id="6" name="图片 5"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07415" y="1556792"/>
            <a:ext cx="4329081" cy="4392371"/>
          </a:xfrm>
          <a:prstGeom prst="rect">
            <a:avLst/>
          </a:prstGeom>
        </p:spPr>
      </p:pic>
      <p:sp>
        <p:nvSpPr>
          <p:cNvPr id="7" name="TextBox 6"/>
          <p:cNvSpPr txBox="1"/>
          <p:nvPr/>
        </p:nvSpPr>
        <p:spPr>
          <a:xfrm>
            <a:off x="5180316" y="1837452"/>
            <a:ext cx="2448272" cy="307777"/>
          </a:xfrm>
          <a:prstGeom prst="rect">
            <a:avLst/>
          </a:prstGeom>
          <a:noFill/>
        </p:spPr>
        <p:txBody>
          <a:bodyPr wrap="square" rtlCol="0">
            <a:spAutoFit/>
          </a:bodyPr>
          <a:lstStyle/>
          <a:p>
            <a:r>
              <a:rPr lang="en-US" altLang="zh-CN" sz="1400" b="1" dirty="0">
                <a:solidFill>
                  <a:srgbClr val="C00000"/>
                </a:solidFill>
                <a:latin typeface="Arial" panose="020B0604020202020204" pitchFamily="34" charset="0"/>
                <a:cs typeface="Arial" panose="020B0604020202020204" pitchFamily="34" charset="0"/>
              </a:rPr>
              <a:t>Insomnia</a:t>
            </a:r>
            <a:endParaRPr lang="zh-CN" altLang="en-US" sz="1400" b="1" dirty="0">
              <a:solidFill>
                <a:srgbClr val="C00000"/>
              </a:solidFill>
              <a:latin typeface="Arial" panose="020B0604020202020204" pitchFamily="34" charset="0"/>
              <a:cs typeface="Arial" panose="020B0604020202020204" pitchFamily="34" charset="0"/>
            </a:endParaRPr>
          </a:p>
        </p:txBody>
      </p:sp>
      <p:sp>
        <p:nvSpPr>
          <p:cNvPr id="8" name="TextBox 7"/>
          <p:cNvSpPr txBox="1"/>
          <p:nvPr/>
        </p:nvSpPr>
        <p:spPr>
          <a:xfrm>
            <a:off x="4968044" y="2861372"/>
            <a:ext cx="2952328" cy="307777"/>
          </a:xfrm>
          <a:prstGeom prst="rect">
            <a:avLst/>
          </a:prstGeom>
          <a:noFill/>
        </p:spPr>
        <p:txBody>
          <a:bodyPr wrap="square" rtlCol="0">
            <a:spAutoFit/>
          </a:bodyPr>
          <a:lstStyle/>
          <a:p>
            <a:r>
              <a:rPr lang="en-US" altLang="zh-CN" sz="1400" b="1" dirty="0">
                <a:solidFill>
                  <a:srgbClr val="C00000"/>
                </a:solidFill>
                <a:latin typeface="Arial" panose="020B0604020202020204" pitchFamily="34" charset="0"/>
                <a:cs typeface="Arial" panose="020B0604020202020204" pitchFamily="34" charset="0"/>
              </a:rPr>
              <a:t>Sleep disordered breathing</a:t>
            </a:r>
            <a:endParaRPr lang="zh-CN" altLang="en-US" sz="1400" b="1" dirty="0">
              <a:solidFill>
                <a:srgbClr val="C00000"/>
              </a:solidFill>
              <a:latin typeface="Arial" panose="020B0604020202020204" pitchFamily="34" charset="0"/>
              <a:cs typeface="Arial" panose="020B0604020202020204" pitchFamily="34" charset="0"/>
            </a:endParaRPr>
          </a:p>
        </p:txBody>
      </p:sp>
      <p:sp>
        <p:nvSpPr>
          <p:cNvPr id="9" name="矩形 8"/>
          <p:cNvSpPr/>
          <p:nvPr/>
        </p:nvSpPr>
        <p:spPr>
          <a:xfrm>
            <a:off x="5904148" y="1156444"/>
            <a:ext cx="2268252" cy="3501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Arial" panose="020B0604020202020204" pitchFamily="34" charset="0"/>
                <a:cs typeface="Arial" panose="020B0604020202020204" pitchFamily="34" charset="0"/>
              </a:rPr>
              <a:t>Vascular dementia</a:t>
            </a:r>
            <a:endParaRPr lang="zh-CN" altLang="en-US" sz="1600" b="1" dirty="0">
              <a:latin typeface="Arial" panose="020B0604020202020204" pitchFamily="34" charset="0"/>
              <a:cs typeface="Arial" panose="020B0604020202020204" pitchFamily="34" charset="0"/>
            </a:endParaRPr>
          </a:p>
        </p:txBody>
      </p:sp>
      <p:sp>
        <p:nvSpPr>
          <p:cNvPr id="10" name="椭圆 9"/>
          <p:cNvSpPr/>
          <p:nvPr/>
        </p:nvSpPr>
        <p:spPr>
          <a:xfrm>
            <a:off x="6759827" y="2534877"/>
            <a:ext cx="2232248" cy="2691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717431" y="3746849"/>
            <a:ext cx="2232248" cy="2303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717431" y="5295799"/>
            <a:ext cx="2232248" cy="2238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745637" y="1877209"/>
            <a:ext cx="2448272" cy="307777"/>
          </a:xfrm>
          <a:prstGeom prst="rect">
            <a:avLst/>
          </a:prstGeom>
          <a:noFill/>
        </p:spPr>
        <p:txBody>
          <a:bodyPr wrap="square" rtlCol="0">
            <a:spAutoFit/>
          </a:bodyPr>
          <a:lstStyle/>
          <a:p>
            <a:r>
              <a:rPr lang="en-US" altLang="zh-CN" sz="1400" b="1" dirty="0">
                <a:solidFill>
                  <a:srgbClr val="C00000"/>
                </a:solidFill>
                <a:latin typeface="Arial" panose="020B0604020202020204" pitchFamily="34" charset="0"/>
                <a:cs typeface="Arial" panose="020B0604020202020204" pitchFamily="34" charset="0"/>
              </a:rPr>
              <a:t>Insomnia</a:t>
            </a:r>
            <a:endParaRPr lang="zh-CN" altLang="en-US" sz="1400" b="1" dirty="0">
              <a:solidFill>
                <a:srgbClr val="C00000"/>
              </a:solidFill>
              <a:latin typeface="Arial" panose="020B0604020202020204" pitchFamily="34" charset="0"/>
              <a:cs typeface="Arial" panose="020B0604020202020204" pitchFamily="34" charset="0"/>
            </a:endParaRPr>
          </a:p>
        </p:txBody>
      </p:sp>
      <p:sp>
        <p:nvSpPr>
          <p:cNvPr id="14" name="TextBox 13"/>
          <p:cNvSpPr txBox="1"/>
          <p:nvPr/>
        </p:nvSpPr>
        <p:spPr>
          <a:xfrm>
            <a:off x="601621" y="2833800"/>
            <a:ext cx="2952328" cy="307777"/>
          </a:xfrm>
          <a:prstGeom prst="rect">
            <a:avLst/>
          </a:prstGeom>
          <a:noFill/>
        </p:spPr>
        <p:txBody>
          <a:bodyPr wrap="square" rtlCol="0">
            <a:spAutoFit/>
          </a:bodyPr>
          <a:lstStyle/>
          <a:p>
            <a:r>
              <a:rPr lang="en-US" altLang="zh-CN" sz="1400" b="1" dirty="0">
                <a:solidFill>
                  <a:srgbClr val="C00000"/>
                </a:solidFill>
                <a:latin typeface="Arial" panose="020B0604020202020204" pitchFamily="34" charset="0"/>
                <a:cs typeface="Arial" panose="020B0604020202020204" pitchFamily="34" charset="0"/>
              </a:rPr>
              <a:t>Sleep disordered breathing</a:t>
            </a:r>
            <a:endParaRPr lang="zh-CN" altLang="en-US" sz="1400" b="1" dirty="0">
              <a:solidFill>
                <a:srgbClr val="C00000"/>
              </a:solidFill>
              <a:latin typeface="Arial" panose="020B0604020202020204" pitchFamily="34" charset="0"/>
              <a:cs typeface="Arial" panose="020B0604020202020204" pitchFamily="34" charset="0"/>
            </a:endParaRPr>
          </a:p>
        </p:txBody>
      </p:sp>
      <p:sp>
        <p:nvSpPr>
          <p:cNvPr id="15" name="矩形 14"/>
          <p:cNvSpPr/>
          <p:nvPr/>
        </p:nvSpPr>
        <p:spPr>
          <a:xfrm>
            <a:off x="1565666" y="1156444"/>
            <a:ext cx="2268252" cy="3501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Arial" panose="020B0604020202020204" pitchFamily="34" charset="0"/>
                <a:cs typeface="Arial" panose="020B0604020202020204" pitchFamily="34" charset="0"/>
              </a:rPr>
              <a:t>Alzheimer's disease</a:t>
            </a:r>
            <a:endParaRPr lang="zh-CN" altLang="en-US" sz="1600" b="1" dirty="0">
              <a:latin typeface="Arial" panose="020B0604020202020204" pitchFamily="34" charset="0"/>
              <a:cs typeface="Arial" panose="020B0604020202020204" pitchFamily="34" charset="0"/>
            </a:endParaRPr>
          </a:p>
        </p:txBody>
      </p:sp>
      <p:sp>
        <p:nvSpPr>
          <p:cNvPr id="16" name="椭圆 15"/>
          <p:cNvSpPr/>
          <p:nvPr/>
        </p:nvSpPr>
        <p:spPr>
          <a:xfrm>
            <a:off x="2466325" y="2561832"/>
            <a:ext cx="2232248" cy="2332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437825" y="3498630"/>
            <a:ext cx="2232248" cy="288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436507" y="5315677"/>
            <a:ext cx="2232248" cy="2238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4148140" y="6165304"/>
            <a:ext cx="3816350" cy="338554"/>
          </a:xfrm>
          <a:prstGeom prst="rect">
            <a:avLst/>
          </a:prstGeom>
          <a:noFill/>
        </p:spPr>
        <p:txBody>
          <a:bodyPr wrap="square" rtlCol="0">
            <a:spAutoFit/>
          </a:bodyPr>
          <a:lstStyle>
            <a:defPPr>
              <a:defRPr lang="zh-CN"/>
            </a:defPPr>
            <a:lvl1pPr algn="r">
              <a:defRPr sz="1600">
                <a:latin typeface="Arial" panose="020B0604020202020204" pitchFamily="34" charset="0"/>
                <a:ea typeface="微软雅黑" panose="020B0503020204020204" pitchFamily="34" charset="-122"/>
                <a:cs typeface="+mn-ea"/>
              </a:defRPr>
            </a:lvl1pPr>
          </a:lstStyle>
          <a:p>
            <a:r>
              <a:rPr lang="en-US" altLang="zh-CN" i="1" dirty="0"/>
              <a:t>Shi et al., Sleep Med Rev 2018</a:t>
            </a:r>
            <a:endParaRPr lang="zh-CN" altLang="en-US" i="1" dirty="0"/>
          </a:p>
        </p:txBody>
      </p:sp>
    </p:spTree>
    <p:extLst>
      <p:ext uri="{BB962C8B-B14F-4D97-AF65-F5344CB8AC3E}">
        <p14:creationId xmlns:p14="http://schemas.microsoft.com/office/powerpoint/2010/main" val="1775541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Meta of Sleep Disturbances and Dementia</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9</a:t>
            </a:fld>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3930594793"/>
              </p:ext>
            </p:extLst>
          </p:nvPr>
        </p:nvGraphicFramePr>
        <p:xfrm>
          <a:off x="539552" y="1988840"/>
          <a:ext cx="7920236" cy="2808312"/>
        </p:xfrm>
        <a:graphic>
          <a:graphicData uri="http://schemas.openxmlformats.org/drawingml/2006/table">
            <a:tbl>
              <a:tblPr firstRow="1" bandRow="1"/>
              <a:tblGrid>
                <a:gridCol w="1980059">
                  <a:extLst>
                    <a:ext uri="{9D8B030D-6E8A-4147-A177-3AD203B41FA5}">
                      <a16:colId xmlns:a16="http://schemas.microsoft.com/office/drawing/2014/main" val="20000"/>
                    </a:ext>
                  </a:extLst>
                </a:gridCol>
                <a:gridCol w="1980059">
                  <a:extLst>
                    <a:ext uri="{9D8B030D-6E8A-4147-A177-3AD203B41FA5}">
                      <a16:colId xmlns:a16="http://schemas.microsoft.com/office/drawing/2014/main" val="20001"/>
                    </a:ext>
                  </a:extLst>
                </a:gridCol>
                <a:gridCol w="1980059">
                  <a:extLst>
                    <a:ext uri="{9D8B030D-6E8A-4147-A177-3AD203B41FA5}">
                      <a16:colId xmlns:a16="http://schemas.microsoft.com/office/drawing/2014/main" val="20002"/>
                    </a:ext>
                  </a:extLst>
                </a:gridCol>
                <a:gridCol w="1980059">
                  <a:extLst>
                    <a:ext uri="{9D8B030D-6E8A-4147-A177-3AD203B41FA5}">
                      <a16:colId xmlns:a16="http://schemas.microsoft.com/office/drawing/2014/main" val="20003"/>
                    </a:ext>
                  </a:extLst>
                </a:gridCol>
              </a:tblGrid>
              <a:tr h="770074">
                <a:tc>
                  <a:txBody>
                    <a:bodyPr/>
                    <a:lstStyle>
                      <a:lvl1pPr marL="0" algn="l" defTabSz="913765" rtl="0" eaLnBrk="1" latinLnBrk="0" hangingPunct="1">
                        <a:defRPr sz="1800" b="1" kern="1200">
                          <a:solidFill>
                            <a:schemeClr val="lt1"/>
                          </a:solidFill>
                          <a:latin typeface="Arial" panose="020B0604020202020204"/>
                          <a:ea typeface="微软雅黑" panose="020B0503020204020204" charset="-122"/>
                        </a:defRPr>
                      </a:lvl1pPr>
                      <a:lvl2pPr marL="457200" algn="l" defTabSz="913765" rtl="0" eaLnBrk="1" latinLnBrk="0" hangingPunct="1">
                        <a:defRPr sz="1800" b="1" kern="1200">
                          <a:solidFill>
                            <a:schemeClr val="lt1"/>
                          </a:solidFill>
                          <a:latin typeface="Arial" panose="020B0604020202020204"/>
                          <a:ea typeface="微软雅黑" panose="020B0503020204020204" charset="-122"/>
                        </a:defRPr>
                      </a:lvl2pPr>
                      <a:lvl3pPr marL="914400" algn="l" defTabSz="913765" rtl="0" eaLnBrk="1" latinLnBrk="0" hangingPunct="1">
                        <a:defRPr sz="1800" b="1" kern="1200">
                          <a:solidFill>
                            <a:schemeClr val="lt1"/>
                          </a:solidFill>
                          <a:latin typeface="Arial" panose="020B0604020202020204"/>
                          <a:ea typeface="微软雅黑" panose="020B0503020204020204" charset="-122"/>
                        </a:defRPr>
                      </a:lvl3pPr>
                      <a:lvl4pPr marL="1371600" algn="l" defTabSz="913765" rtl="0" eaLnBrk="1" latinLnBrk="0" hangingPunct="1">
                        <a:defRPr sz="1800" b="1" kern="1200">
                          <a:solidFill>
                            <a:schemeClr val="lt1"/>
                          </a:solidFill>
                          <a:latin typeface="Arial" panose="020B0604020202020204"/>
                          <a:ea typeface="微软雅黑" panose="020B0503020204020204" charset="-122"/>
                        </a:defRPr>
                      </a:lvl4pPr>
                      <a:lvl5pPr marL="1828800" algn="l" defTabSz="913765" rtl="0" eaLnBrk="1" latinLnBrk="0" hangingPunct="1">
                        <a:defRPr sz="1800" b="1" kern="1200">
                          <a:solidFill>
                            <a:schemeClr val="lt1"/>
                          </a:solidFill>
                          <a:latin typeface="Arial" panose="020B0604020202020204"/>
                          <a:ea typeface="微软雅黑" panose="020B0503020204020204" charset="-122"/>
                        </a:defRPr>
                      </a:lvl5pPr>
                      <a:lvl6pPr marL="2285365" algn="l" defTabSz="913765" rtl="0" eaLnBrk="1" latinLnBrk="0" hangingPunct="1">
                        <a:defRPr sz="1800" b="1" kern="1200">
                          <a:solidFill>
                            <a:schemeClr val="lt1"/>
                          </a:solidFill>
                          <a:latin typeface="Arial" panose="020B0604020202020204"/>
                          <a:ea typeface="微软雅黑" panose="020B0503020204020204" charset="-122"/>
                        </a:defRPr>
                      </a:lvl6pPr>
                      <a:lvl7pPr marL="2742565" algn="l" defTabSz="913765" rtl="0" eaLnBrk="1" latinLnBrk="0" hangingPunct="1">
                        <a:defRPr sz="1800" b="1" kern="1200">
                          <a:solidFill>
                            <a:schemeClr val="lt1"/>
                          </a:solidFill>
                          <a:latin typeface="Arial" panose="020B0604020202020204"/>
                          <a:ea typeface="微软雅黑" panose="020B0503020204020204" charset="-122"/>
                        </a:defRPr>
                      </a:lvl7pPr>
                      <a:lvl8pPr marL="3199765" algn="l" defTabSz="913765" rtl="0" eaLnBrk="1" latinLnBrk="0" hangingPunct="1">
                        <a:defRPr sz="1800" b="1" kern="1200">
                          <a:solidFill>
                            <a:schemeClr val="lt1"/>
                          </a:solidFill>
                          <a:latin typeface="Arial" panose="020B0604020202020204"/>
                          <a:ea typeface="微软雅黑" panose="020B0503020204020204" charset="-122"/>
                        </a:defRPr>
                      </a:lvl8pPr>
                      <a:lvl9pPr marL="3656965" algn="l" defTabSz="913765" rtl="0" eaLnBrk="1" latinLnBrk="0" hangingPunct="1">
                        <a:defRPr sz="1800" b="1" kern="1200">
                          <a:solidFill>
                            <a:schemeClr val="lt1"/>
                          </a:solidFill>
                          <a:latin typeface="Arial" panose="020B0604020202020204"/>
                          <a:ea typeface="微软雅黑" panose="020B0503020204020204" charset="-122"/>
                        </a:defRPr>
                      </a:lvl9pPr>
                    </a:lstStyle>
                    <a:p>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1427" marR="91427" marT="45749" marB="45749">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2060"/>
                    </a:solidFill>
                  </a:tcPr>
                </a:tc>
                <a:tc>
                  <a:txBody>
                    <a:bodyPr/>
                    <a:lstStyle>
                      <a:lvl1pPr marL="0" algn="l" defTabSz="913765" rtl="0" eaLnBrk="1" latinLnBrk="0" hangingPunct="1">
                        <a:defRPr sz="1800" b="1" kern="1200">
                          <a:solidFill>
                            <a:schemeClr val="lt1"/>
                          </a:solidFill>
                          <a:latin typeface="Arial" panose="020B0604020202020204"/>
                          <a:ea typeface="微软雅黑" panose="020B0503020204020204" charset="-122"/>
                        </a:defRPr>
                      </a:lvl1pPr>
                      <a:lvl2pPr marL="457200" algn="l" defTabSz="913765" rtl="0" eaLnBrk="1" latinLnBrk="0" hangingPunct="1">
                        <a:defRPr sz="1800" b="1" kern="1200">
                          <a:solidFill>
                            <a:schemeClr val="lt1"/>
                          </a:solidFill>
                          <a:latin typeface="Arial" panose="020B0604020202020204"/>
                          <a:ea typeface="微软雅黑" panose="020B0503020204020204" charset="-122"/>
                        </a:defRPr>
                      </a:lvl2pPr>
                      <a:lvl3pPr marL="914400" algn="l" defTabSz="913765" rtl="0" eaLnBrk="1" latinLnBrk="0" hangingPunct="1">
                        <a:defRPr sz="1800" b="1" kern="1200">
                          <a:solidFill>
                            <a:schemeClr val="lt1"/>
                          </a:solidFill>
                          <a:latin typeface="Arial" panose="020B0604020202020204"/>
                          <a:ea typeface="微软雅黑" panose="020B0503020204020204" charset="-122"/>
                        </a:defRPr>
                      </a:lvl3pPr>
                      <a:lvl4pPr marL="1371600" algn="l" defTabSz="913765" rtl="0" eaLnBrk="1" latinLnBrk="0" hangingPunct="1">
                        <a:defRPr sz="1800" b="1" kern="1200">
                          <a:solidFill>
                            <a:schemeClr val="lt1"/>
                          </a:solidFill>
                          <a:latin typeface="Arial" panose="020B0604020202020204"/>
                          <a:ea typeface="微软雅黑" panose="020B0503020204020204" charset="-122"/>
                        </a:defRPr>
                      </a:lvl4pPr>
                      <a:lvl5pPr marL="1828800" algn="l" defTabSz="913765" rtl="0" eaLnBrk="1" latinLnBrk="0" hangingPunct="1">
                        <a:defRPr sz="1800" b="1" kern="1200">
                          <a:solidFill>
                            <a:schemeClr val="lt1"/>
                          </a:solidFill>
                          <a:latin typeface="Arial" panose="020B0604020202020204"/>
                          <a:ea typeface="微软雅黑" panose="020B0503020204020204" charset="-122"/>
                        </a:defRPr>
                      </a:lvl5pPr>
                      <a:lvl6pPr marL="2285365" algn="l" defTabSz="913765" rtl="0" eaLnBrk="1" latinLnBrk="0" hangingPunct="1">
                        <a:defRPr sz="1800" b="1" kern="1200">
                          <a:solidFill>
                            <a:schemeClr val="lt1"/>
                          </a:solidFill>
                          <a:latin typeface="Arial" panose="020B0604020202020204"/>
                          <a:ea typeface="微软雅黑" panose="020B0503020204020204" charset="-122"/>
                        </a:defRPr>
                      </a:lvl6pPr>
                      <a:lvl7pPr marL="2742565" algn="l" defTabSz="913765" rtl="0" eaLnBrk="1" latinLnBrk="0" hangingPunct="1">
                        <a:defRPr sz="1800" b="1" kern="1200">
                          <a:solidFill>
                            <a:schemeClr val="lt1"/>
                          </a:solidFill>
                          <a:latin typeface="Arial" panose="020B0604020202020204"/>
                          <a:ea typeface="微软雅黑" panose="020B0503020204020204" charset="-122"/>
                        </a:defRPr>
                      </a:lvl7pPr>
                      <a:lvl8pPr marL="3199765" algn="l" defTabSz="913765" rtl="0" eaLnBrk="1" latinLnBrk="0" hangingPunct="1">
                        <a:defRPr sz="1800" b="1" kern="1200">
                          <a:solidFill>
                            <a:schemeClr val="lt1"/>
                          </a:solidFill>
                          <a:latin typeface="Arial" panose="020B0604020202020204"/>
                          <a:ea typeface="微软雅黑" panose="020B0503020204020204" charset="-122"/>
                        </a:defRPr>
                      </a:lvl8pPr>
                      <a:lvl9pPr marL="3656965" algn="l" defTabSz="913765" rtl="0" eaLnBrk="1" latinLnBrk="0" hangingPunct="1">
                        <a:defRPr sz="1800" b="1" kern="1200">
                          <a:solidFill>
                            <a:schemeClr val="lt1"/>
                          </a:solidFill>
                          <a:latin typeface="Arial" panose="020B0604020202020204"/>
                          <a:ea typeface="微软雅黑" panose="020B0503020204020204" charset="-122"/>
                        </a:defRPr>
                      </a:lvl9p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All-cause dementia</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1427" marR="91427" marT="45749" marB="45749">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2060"/>
                    </a:solidFill>
                  </a:tcPr>
                </a:tc>
                <a:tc>
                  <a:txBody>
                    <a:bodyPr/>
                    <a:lstStyle>
                      <a:lvl1pPr marL="0" algn="l" defTabSz="913765" rtl="0" eaLnBrk="1" latinLnBrk="0" hangingPunct="1">
                        <a:defRPr sz="1800" b="1" kern="1200">
                          <a:solidFill>
                            <a:schemeClr val="lt1"/>
                          </a:solidFill>
                          <a:latin typeface="Arial" panose="020B0604020202020204"/>
                          <a:ea typeface="微软雅黑" panose="020B0503020204020204" charset="-122"/>
                        </a:defRPr>
                      </a:lvl1pPr>
                      <a:lvl2pPr marL="457200" algn="l" defTabSz="913765" rtl="0" eaLnBrk="1" latinLnBrk="0" hangingPunct="1">
                        <a:defRPr sz="1800" b="1" kern="1200">
                          <a:solidFill>
                            <a:schemeClr val="lt1"/>
                          </a:solidFill>
                          <a:latin typeface="Arial" panose="020B0604020202020204"/>
                          <a:ea typeface="微软雅黑" panose="020B0503020204020204" charset="-122"/>
                        </a:defRPr>
                      </a:lvl2pPr>
                      <a:lvl3pPr marL="914400" algn="l" defTabSz="913765" rtl="0" eaLnBrk="1" latinLnBrk="0" hangingPunct="1">
                        <a:defRPr sz="1800" b="1" kern="1200">
                          <a:solidFill>
                            <a:schemeClr val="lt1"/>
                          </a:solidFill>
                          <a:latin typeface="Arial" panose="020B0604020202020204"/>
                          <a:ea typeface="微软雅黑" panose="020B0503020204020204" charset="-122"/>
                        </a:defRPr>
                      </a:lvl3pPr>
                      <a:lvl4pPr marL="1371600" algn="l" defTabSz="913765" rtl="0" eaLnBrk="1" latinLnBrk="0" hangingPunct="1">
                        <a:defRPr sz="1800" b="1" kern="1200">
                          <a:solidFill>
                            <a:schemeClr val="lt1"/>
                          </a:solidFill>
                          <a:latin typeface="Arial" panose="020B0604020202020204"/>
                          <a:ea typeface="微软雅黑" panose="020B0503020204020204" charset="-122"/>
                        </a:defRPr>
                      </a:lvl4pPr>
                      <a:lvl5pPr marL="1828800" algn="l" defTabSz="913765" rtl="0" eaLnBrk="1" latinLnBrk="0" hangingPunct="1">
                        <a:defRPr sz="1800" b="1" kern="1200">
                          <a:solidFill>
                            <a:schemeClr val="lt1"/>
                          </a:solidFill>
                          <a:latin typeface="Arial" panose="020B0604020202020204"/>
                          <a:ea typeface="微软雅黑" panose="020B0503020204020204" charset="-122"/>
                        </a:defRPr>
                      </a:lvl5pPr>
                      <a:lvl6pPr marL="2285365" algn="l" defTabSz="913765" rtl="0" eaLnBrk="1" latinLnBrk="0" hangingPunct="1">
                        <a:defRPr sz="1800" b="1" kern="1200">
                          <a:solidFill>
                            <a:schemeClr val="lt1"/>
                          </a:solidFill>
                          <a:latin typeface="Arial" panose="020B0604020202020204"/>
                          <a:ea typeface="微软雅黑" panose="020B0503020204020204" charset="-122"/>
                        </a:defRPr>
                      </a:lvl6pPr>
                      <a:lvl7pPr marL="2742565" algn="l" defTabSz="913765" rtl="0" eaLnBrk="1" latinLnBrk="0" hangingPunct="1">
                        <a:defRPr sz="1800" b="1" kern="1200">
                          <a:solidFill>
                            <a:schemeClr val="lt1"/>
                          </a:solidFill>
                          <a:latin typeface="Arial" panose="020B0604020202020204"/>
                          <a:ea typeface="微软雅黑" panose="020B0503020204020204" charset="-122"/>
                        </a:defRPr>
                      </a:lvl7pPr>
                      <a:lvl8pPr marL="3199765" algn="l" defTabSz="913765" rtl="0" eaLnBrk="1" latinLnBrk="0" hangingPunct="1">
                        <a:defRPr sz="1800" b="1" kern="1200">
                          <a:solidFill>
                            <a:schemeClr val="lt1"/>
                          </a:solidFill>
                          <a:latin typeface="Arial" panose="020B0604020202020204"/>
                          <a:ea typeface="微软雅黑" panose="020B0503020204020204" charset="-122"/>
                        </a:defRPr>
                      </a:lvl8pPr>
                      <a:lvl9pPr marL="3656965" algn="l" defTabSz="913765" rtl="0" eaLnBrk="1" latinLnBrk="0" hangingPunct="1">
                        <a:defRPr sz="1800" b="1" kern="1200">
                          <a:solidFill>
                            <a:schemeClr val="lt1"/>
                          </a:solidFill>
                          <a:latin typeface="Arial" panose="020B0604020202020204"/>
                          <a:ea typeface="微软雅黑" panose="020B0503020204020204" charset="-122"/>
                        </a:defRPr>
                      </a:lvl9pPr>
                    </a:lstStyle>
                    <a:p>
                      <a:pPr algn="ctr"/>
                      <a:r>
                        <a:rPr lang="en-US" altLang="zh-CN" sz="1800" b="1" dirty="0">
                          <a:latin typeface="Arial" panose="020B0604020202020204" pitchFamily="34" charset="0"/>
                          <a:cs typeface="Arial" panose="020B0604020202020204" pitchFamily="34" charset="0"/>
                        </a:rPr>
                        <a:t>Alzheimer's disease</a:t>
                      </a:r>
                      <a:endParaRPr lang="zh-CN" altLang="en-US" sz="1800" b="1" dirty="0">
                        <a:latin typeface="Arial" panose="020B0604020202020204" pitchFamily="34" charset="0"/>
                        <a:cs typeface="Arial" panose="020B0604020202020204" pitchFamily="34" charset="0"/>
                      </a:endParaRPr>
                    </a:p>
                  </a:txBody>
                  <a:tcPr marL="91427" marR="91427" marT="45749" marB="45749">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2060"/>
                    </a:solidFill>
                  </a:tcPr>
                </a:tc>
                <a:tc>
                  <a:txBody>
                    <a:bodyPr/>
                    <a:lstStyle>
                      <a:lvl1pPr marL="0" algn="l" defTabSz="913765" rtl="0" eaLnBrk="1" latinLnBrk="0" hangingPunct="1">
                        <a:defRPr sz="1800" b="1" kern="1200">
                          <a:solidFill>
                            <a:schemeClr val="lt1"/>
                          </a:solidFill>
                          <a:latin typeface="Arial" panose="020B0604020202020204"/>
                          <a:ea typeface="微软雅黑" panose="020B0503020204020204" charset="-122"/>
                        </a:defRPr>
                      </a:lvl1pPr>
                      <a:lvl2pPr marL="457200" algn="l" defTabSz="913765" rtl="0" eaLnBrk="1" latinLnBrk="0" hangingPunct="1">
                        <a:defRPr sz="1800" b="1" kern="1200">
                          <a:solidFill>
                            <a:schemeClr val="lt1"/>
                          </a:solidFill>
                          <a:latin typeface="Arial" panose="020B0604020202020204"/>
                          <a:ea typeface="微软雅黑" panose="020B0503020204020204" charset="-122"/>
                        </a:defRPr>
                      </a:lvl2pPr>
                      <a:lvl3pPr marL="914400" algn="l" defTabSz="913765" rtl="0" eaLnBrk="1" latinLnBrk="0" hangingPunct="1">
                        <a:defRPr sz="1800" b="1" kern="1200">
                          <a:solidFill>
                            <a:schemeClr val="lt1"/>
                          </a:solidFill>
                          <a:latin typeface="Arial" panose="020B0604020202020204"/>
                          <a:ea typeface="微软雅黑" panose="020B0503020204020204" charset="-122"/>
                        </a:defRPr>
                      </a:lvl3pPr>
                      <a:lvl4pPr marL="1371600" algn="l" defTabSz="913765" rtl="0" eaLnBrk="1" latinLnBrk="0" hangingPunct="1">
                        <a:defRPr sz="1800" b="1" kern="1200">
                          <a:solidFill>
                            <a:schemeClr val="lt1"/>
                          </a:solidFill>
                          <a:latin typeface="Arial" panose="020B0604020202020204"/>
                          <a:ea typeface="微软雅黑" panose="020B0503020204020204" charset="-122"/>
                        </a:defRPr>
                      </a:lvl4pPr>
                      <a:lvl5pPr marL="1828800" algn="l" defTabSz="913765" rtl="0" eaLnBrk="1" latinLnBrk="0" hangingPunct="1">
                        <a:defRPr sz="1800" b="1" kern="1200">
                          <a:solidFill>
                            <a:schemeClr val="lt1"/>
                          </a:solidFill>
                          <a:latin typeface="Arial" panose="020B0604020202020204"/>
                          <a:ea typeface="微软雅黑" panose="020B0503020204020204" charset="-122"/>
                        </a:defRPr>
                      </a:lvl5pPr>
                      <a:lvl6pPr marL="2285365" algn="l" defTabSz="913765" rtl="0" eaLnBrk="1" latinLnBrk="0" hangingPunct="1">
                        <a:defRPr sz="1800" b="1" kern="1200">
                          <a:solidFill>
                            <a:schemeClr val="lt1"/>
                          </a:solidFill>
                          <a:latin typeface="Arial" panose="020B0604020202020204"/>
                          <a:ea typeface="微软雅黑" panose="020B0503020204020204" charset="-122"/>
                        </a:defRPr>
                      </a:lvl6pPr>
                      <a:lvl7pPr marL="2742565" algn="l" defTabSz="913765" rtl="0" eaLnBrk="1" latinLnBrk="0" hangingPunct="1">
                        <a:defRPr sz="1800" b="1" kern="1200">
                          <a:solidFill>
                            <a:schemeClr val="lt1"/>
                          </a:solidFill>
                          <a:latin typeface="Arial" panose="020B0604020202020204"/>
                          <a:ea typeface="微软雅黑" panose="020B0503020204020204" charset="-122"/>
                        </a:defRPr>
                      </a:lvl7pPr>
                      <a:lvl8pPr marL="3199765" algn="l" defTabSz="913765" rtl="0" eaLnBrk="1" latinLnBrk="0" hangingPunct="1">
                        <a:defRPr sz="1800" b="1" kern="1200">
                          <a:solidFill>
                            <a:schemeClr val="lt1"/>
                          </a:solidFill>
                          <a:latin typeface="Arial" panose="020B0604020202020204"/>
                          <a:ea typeface="微软雅黑" panose="020B0503020204020204" charset="-122"/>
                        </a:defRPr>
                      </a:lvl8pPr>
                      <a:lvl9pPr marL="3656965" algn="l" defTabSz="913765" rtl="0" eaLnBrk="1" latinLnBrk="0" hangingPunct="1">
                        <a:defRPr sz="1800" b="1" kern="1200">
                          <a:solidFill>
                            <a:schemeClr val="lt1"/>
                          </a:solidFill>
                          <a:latin typeface="Arial" panose="020B0604020202020204"/>
                          <a:ea typeface="微软雅黑" panose="020B0503020204020204" charset="-122"/>
                        </a:defRPr>
                      </a:lvl9p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Vascular</a:t>
                      </a:r>
                      <a:r>
                        <a:rPr lang="en-US" altLang="zh-CN" sz="1800" baseline="0" dirty="0">
                          <a:latin typeface="Arial" panose="020B0604020202020204" pitchFamily="34" charset="0"/>
                          <a:ea typeface="黑体" panose="02010609060101010101" pitchFamily="49" charset="-122"/>
                          <a:cs typeface="Arial" panose="020B0604020202020204" pitchFamily="34" charset="0"/>
                        </a:rPr>
                        <a:t> dementia</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1427" marR="91427" marT="45749" marB="45749">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0000"/>
                  </a:ext>
                </a:extLst>
              </a:tr>
              <a:tr h="770074">
                <a:tc>
                  <a:txBody>
                    <a:bodyPr/>
                    <a:lstStyle>
                      <a:lvl1pPr marL="0" algn="l" defTabSz="913765" rtl="0" eaLnBrk="1" latinLnBrk="0" hangingPunct="1">
                        <a:defRPr sz="1800" kern="1200">
                          <a:solidFill>
                            <a:schemeClr val="dk1"/>
                          </a:solidFill>
                          <a:latin typeface="Arial" panose="020B0604020202020204"/>
                          <a:ea typeface="微软雅黑" panose="020B0503020204020204" charset="-122"/>
                        </a:defRPr>
                      </a:lvl1pPr>
                      <a:lvl2pPr marL="457200" algn="l" defTabSz="913765" rtl="0" eaLnBrk="1" latinLnBrk="0" hangingPunct="1">
                        <a:defRPr sz="1800" kern="1200">
                          <a:solidFill>
                            <a:schemeClr val="dk1"/>
                          </a:solidFill>
                          <a:latin typeface="Arial" panose="020B0604020202020204"/>
                          <a:ea typeface="微软雅黑" panose="020B0503020204020204" charset="-122"/>
                        </a:defRPr>
                      </a:lvl2pPr>
                      <a:lvl3pPr marL="914400" algn="l" defTabSz="913765" rtl="0" eaLnBrk="1" latinLnBrk="0" hangingPunct="1">
                        <a:defRPr sz="1800" kern="1200">
                          <a:solidFill>
                            <a:schemeClr val="dk1"/>
                          </a:solidFill>
                          <a:latin typeface="Arial" panose="020B0604020202020204"/>
                          <a:ea typeface="微软雅黑" panose="020B0503020204020204" charset="-122"/>
                        </a:defRPr>
                      </a:lvl3pPr>
                      <a:lvl4pPr marL="1371600" algn="l" defTabSz="913765" rtl="0" eaLnBrk="1" latinLnBrk="0" hangingPunct="1">
                        <a:defRPr sz="1800" kern="1200">
                          <a:solidFill>
                            <a:schemeClr val="dk1"/>
                          </a:solidFill>
                          <a:latin typeface="Arial" panose="020B0604020202020204"/>
                          <a:ea typeface="微软雅黑" panose="020B0503020204020204" charset="-122"/>
                        </a:defRPr>
                      </a:lvl4pPr>
                      <a:lvl5pPr marL="1828800" algn="l" defTabSz="913765" rtl="0" eaLnBrk="1" latinLnBrk="0" hangingPunct="1">
                        <a:defRPr sz="1800" kern="1200">
                          <a:solidFill>
                            <a:schemeClr val="dk1"/>
                          </a:solidFill>
                          <a:latin typeface="Arial" panose="020B0604020202020204"/>
                          <a:ea typeface="微软雅黑" panose="020B0503020204020204" charset="-122"/>
                        </a:defRPr>
                      </a:lvl5pPr>
                      <a:lvl6pPr marL="2285365" algn="l" defTabSz="913765" rtl="0" eaLnBrk="1" latinLnBrk="0" hangingPunct="1">
                        <a:defRPr sz="1800" kern="1200">
                          <a:solidFill>
                            <a:schemeClr val="dk1"/>
                          </a:solidFill>
                          <a:latin typeface="Arial" panose="020B0604020202020204"/>
                          <a:ea typeface="微软雅黑" panose="020B0503020204020204" charset="-122"/>
                        </a:defRPr>
                      </a:lvl6pPr>
                      <a:lvl7pPr marL="2742565" algn="l" defTabSz="913765" rtl="0" eaLnBrk="1" latinLnBrk="0" hangingPunct="1">
                        <a:defRPr sz="1800" kern="1200">
                          <a:solidFill>
                            <a:schemeClr val="dk1"/>
                          </a:solidFill>
                          <a:latin typeface="Arial" panose="020B0604020202020204"/>
                          <a:ea typeface="微软雅黑" panose="020B0503020204020204" charset="-122"/>
                        </a:defRPr>
                      </a:lvl7pPr>
                      <a:lvl8pPr marL="3199765" algn="l" defTabSz="913765" rtl="0" eaLnBrk="1" latinLnBrk="0" hangingPunct="1">
                        <a:defRPr sz="1800" kern="1200">
                          <a:solidFill>
                            <a:schemeClr val="dk1"/>
                          </a:solidFill>
                          <a:latin typeface="Arial" panose="020B0604020202020204"/>
                          <a:ea typeface="微软雅黑" panose="020B0503020204020204" charset="-122"/>
                        </a:defRPr>
                      </a:lvl8pPr>
                      <a:lvl9pPr marL="3656965" algn="l" defTabSz="913765" rtl="0" eaLnBrk="1" latinLnBrk="0" hangingPunct="1">
                        <a:defRPr sz="1800" kern="1200">
                          <a:solidFill>
                            <a:schemeClr val="dk1"/>
                          </a:solidFill>
                          <a:latin typeface="Arial" panose="020B0604020202020204"/>
                          <a:ea typeface="微软雅黑" panose="020B0503020204020204" charset="-122"/>
                        </a:defRPr>
                      </a:lvl9pPr>
                    </a:lstStyle>
                    <a:p>
                      <a:r>
                        <a:rPr lang="en-US" altLang="zh-CN" sz="1800" dirty="0">
                          <a:latin typeface="Arial" panose="020B0604020202020204" pitchFamily="34" charset="0"/>
                          <a:ea typeface="黑体" panose="02010609060101010101" pitchFamily="49" charset="-122"/>
                          <a:cs typeface="Arial" panose="020B0604020202020204" pitchFamily="34" charset="0"/>
                        </a:rPr>
                        <a:t>Sleep</a:t>
                      </a:r>
                      <a:r>
                        <a:rPr lang="en-US" altLang="zh-CN" sz="1800" baseline="0" dirty="0">
                          <a:latin typeface="Arial" panose="020B0604020202020204" pitchFamily="34" charset="0"/>
                          <a:ea typeface="黑体" panose="02010609060101010101" pitchFamily="49" charset="-122"/>
                          <a:cs typeface="Arial" panose="020B0604020202020204" pitchFamily="34" charset="0"/>
                        </a:rPr>
                        <a:t> disturbances</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1427" marR="91427" marT="45749" marB="45749">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0C0">
                        <a:tint val="40000"/>
                      </a:srgbClr>
                    </a:solidFill>
                  </a:tcPr>
                </a:tc>
                <a:tc>
                  <a:txBody>
                    <a:bodyPr/>
                    <a:lstStyle>
                      <a:lvl1pPr marL="0" algn="l" defTabSz="913765" rtl="0" eaLnBrk="1" latinLnBrk="0" hangingPunct="1">
                        <a:defRPr sz="1800" kern="1200">
                          <a:solidFill>
                            <a:schemeClr val="dk1"/>
                          </a:solidFill>
                          <a:latin typeface="Arial" panose="020B0604020202020204"/>
                          <a:ea typeface="微软雅黑" panose="020B0503020204020204" charset="-122"/>
                        </a:defRPr>
                      </a:lvl1pPr>
                      <a:lvl2pPr marL="457200" algn="l" defTabSz="913765" rtl="0" eaLnBrk="1" latinLnBrk="0" hangingPunct="1">
                        <a:defRPr sz="1800" kern="1200">
                          <a:solidFill>
                            <a:schemeClr val="dk1"/>
                          </a:solidFill>
                          <a:latin typeface="Arial" panose="020B0604020202020204"/>
                          <a:ea typeface="微软雅黑" panose="020B0503020204020204" charset="-122"/>
                        </a:defRPr>
                      </a:lvl2pPr>
                      <a:lvl3pPr marL="914400" algn="l" defTabSz="913765" rtl="0" eaLnBrk="1" latinLnBrk="0" hangingPunct="1">
                        <a:defRPr sz="1800" kern="1200">
                          <a:solidFill>
                            <a:schemeClr val="dk1"/>
                          </a:solidFill>
                          <a:latin typeface="Arial" panose="020B0604020202020204"/>
                          <a:ea typeface="微软雅黑" panose="020B0503020204020204" charset="-122"/>
                        </a:defRPr>
                      </a:lvl3pPr>
                      <a:lvl4pPr marL="1371600" algn="l" defTabSz="913765" rtl="0" eaLnBrk="1" latinLnBrk="0" hangingPunct="1">
                        <a:defRPr sz="1800" kern="1200">
                          <a:solidFill>
                            <a:schemeClr val="dk1"/>
                          </a:solidFill>
                          <a:latin typeface="Arial" panose="020B0604020202020204"/>
                          <a:ea typeface="微软雅黑" panose="020B0503020204020204" charset="-122"/>
                        </a:defRPr>
                      </a:lvl4pPr>
                      <a:lvl5pPr marL="1828800" algn="l" defTabSz="913765" rtl="0" eaLnBrk="1" latinLnBrk="0" hangingPunct="1">
                        <a:defRPr sz="1800" kern="1200">
                          <a:solidFill>
                            <a:schemeClr val="dk1"/>
                          </a:solidFill>
                          <a:latin typeface="Arial" panose="020B0604020202020204"/>
                          <a:ea typeface="微软雅黑" panose="020B0503020204020204" charset="-122"/>
                        </a:defRPr>
                      </a:lvl5pPr>
                      <a:lvl6pPr marL="2285365" algn="l" defTabSz="913765" rtl="0" eaLnBrk="1" latinLnBrk="0" hangingPunct="1">
                        <a:defRPr sz="1800" kern="1200">
                          <a:solidFill>
                            <a:schemeClr val="dk1"/>
                          </a:solidFill>
                          <a:latin typeface="Arial" panose="020B0604020202020204"/>
                          <a:ea typeface="微软雅黑" panose="020B0503020204020204" charset="-122"/>
                        </a:defRPr>
                      </a:lvl6pPr>
                      <a:lvl7pPr marL="2742565" algn="l" defTabSz="913765" rtl="0" eaLnBrk="1" latinLnBrk="0" hangingPunct="1">
                        <a:defRPr sz="1800" kern="1200">
                          <a:solidFill>
                            <a:schemeClr val="dk1"/>
                          </a:solidFill>
                          <a:latin typeface="Arial" panose="020B0604020202020204"/>
                          <a:ea typeface="微软雅黑" panose="020B0503020204020204" charset="-122"/>
                        </a:defRPr>
                      </a:lvl7pPr>
                      <a:lvl8pPr marL="3199765" algn="l" defTabSz="913765" rtl="0" eaLnBrk="1" latinLnBrk="0" hangingPunct="1">
                        <a:defRPr sz="1800" kern="1200">
                          <a:solidFill>
                            <a:schemeClr val="dk1"/>
                          </a:solidFill>
                          <a:latin typeface="Arial" panose="020B0604020202020204"/>
                          <a:ea typeface="微软雅黑" panose="020B0503020204020204" charset="-122"/>
                        </a:defRPr>
                      </a:lvl8pPr>
                      <a:lvl9pPr marL="3656965" algn="l" defTabSz="913765" rtl="0" eaLnBrk="1" latinLnBrk="0" hangingPunct="1">
                        <a:defRPr sz="1800" kern="1200">
                          <a:solidFill>
                            <a:schemeClr val="dk1"/>
                          </a:solidFill>
                          <a:latin typeface="Arial" panose="020B0604020202020204"/>
                          <a:ea typeface="微软雅黑" panose="020B0503020204020204" charset="-122"/>
                        </a:defRPr>
                      </a:lvl9pPr>
                    </a:lstStyle>
                    <a:p>
                      <a:pPr algn="ctr"/>
                      <a:r>
                        <a:rPr lang="zh-CN" altLang="en-US" sz="1800" dirty="0">
                          <a:latin typeface="黑体" panose="02010609060101010101" pitchFamily="49" charset="-122"/>
                          <a:ea typeface="黑体" panose="02010609060101010101" pitchFamily="49" charset="-122"/>
                        </a:rPr>
                        <a:t>↑</a:t>
                      </a:r>
                    </a:p>
                  </a:txBody>
                  <a:tcPr marL="91427" marR="91427" marT="45749" marB="45749"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0C0">
                        <a:tint val="40000"/>
                      </a:srgbClr>
                    </a:solidFill>
                  </a:tcPr>
                </a:tc>
                <a:tc>
                  <a:txBody>
                    <a:bodyPr/>
                    <a:lstStyle>
                      <a:lvl1pPr marL="0" algn="l" defTabSz="913765" rtl="0" eaLnBrk="1" latinLnBrk="0" hangingPunct="1">
                        <a:defRPr sz="1800" kern="1200">
                          <a:solidFill>
                            <a:schemeClr val="dk1"/>
                          </a:solidFill>
                          <a:latin typeface="Arial" panose="020B0604020202020204"/>
                          <a:ea typeface="微软雅黑" panose="020B0503020204020204" charset="-122"/>
                        </a:defRPr>
                      </a:lvl1pPr>
                      <a:lvl2pPr marL="457200" algn="l" defTabSz="913765" rtl="0" eaLnBrk="1" latinLnBrk="0" hangingPunct="1">
                        <a:defRPr sz="1800" kern="1200">
                          <a:solidFill>
                            <a:schemeClr val="dk1"/>
                          </a:solidFill>
                          <a:latin typeface="Arial" panose="020B0604020202020204"/>
                          <a:ea typeface="微软雅黑" panose="020B0503020204020204" charset="-122"/>
                        </a:defRPr>
                      </a:lvl2pPr>
                      <a:lvl3pPr marL="914400" algn="l" defTabSz="913765" rtl="0" eaLnBrk="1" latinLnBrk="0" hangingPunct="1">
                        <a:defRPr sz="1800" kern="1200">
                          <a:solidFill>
                            <a:schemeClr val="dk1"/>
                          </a:solidFill>
                          <a:latin typeface="Arial" panose="020B0604020202020204"/>
                          <a:ea typeface="微软雅黑" panose="020B0503020204020204" charset="-122"/>
                        </a:defRPr>
                      </a:lvl3pPr>
                      <a:lvl4pPr marL="1371600" algn="l" defTabSz="913765" rtl="0" eaLnBrk="1" latinLnBrk="0" hangingPunct="1">
                        <a:defRPr sz="1800" kern="1200">
                          <a:solidFill>
                            <a:schemeClr val="dk1"/>
                          </a:solidFill>
                          <a:latin typeface="Arial" panose="020B0604020202020204"/>
                          <a:ea typeface="微软雅黑" panose="020B0503020204020204" charset="-122"/>
                        </a:defRPr>
                      </a:lvl4pPr>
                      <a:lvl5pPr marL="1828800" algn="l" defTabSz="913765" rtl="0" eaLnBrk="1" latinLnBrk="0" hangingPunct="1">
                        <a:defRPr sz="1800" kern="1200">
                          <a:solidFill>
                            <a:schemeClr val="dk1"/>
                          </a:solidFill>
                          <a:latin typeface="Arial" panose="020B0604020202020204"/>
                          <a:ea typeface="微软雅黑" panose="020B0503020204020204" charset="-122"/>
                        </a:defRPr>
                      </a:lvl5pPr>
                      <a:lvl6pPr marL="2285365" algn="l" defTabSz="913765" rtl="0" eaLnBrk="1" latinLnBrk="0" hangingPunct="1">
                        <a:defRPr sz="1800" kern="1200">
                          <a:solidFill>
                            <a:schemeClr val="dk1"/>
                          </a:solidFill>
                          <a:latin typeface="Arial" panose="020B0604020202020204"/>
                          <a:ea typeface="微软雅黑" panose="020B0503020204020204" charset="-122"/>
                        </a:defRPr>
                      </a:lvl6pPr>
                      <a:lvl7pPr marL="2742565" algn="l" defTabSz="913765" rtl="0" eaLnBrk="1" latinLnBrk="0" hangingPunct="1">
                        <a:defRPr sz="1800" kern="1200">
                          <a:solidFill>
                            <a:schemeClr val="dk1"/>
                          </a:solidFill>
                          <a:latin typeface="Arial" panose="020B0604020202020204"/>
                          <a:ea typeface="微软雅黑" panose="020B0503020204020204" charset="-122"/>
                        </a:defRPr>
                      </a:lvl7pPr>
                      <a:lvl8pPr marL="3199765" algn="l" defTabSz="913765" rtl="0" eaLnBrk="1" latinLnBrk="0" hangingPunct="1">
                        <a:defRPr sz="1800" kern="1200">
                          <a:solidFill>
                            <a:schemeClr val="dk1"/>
                          </a:solidFill>
                          <a:latin typeface="Arial" panose="020B0604020202020204"/>
                          <a:ea typeface="微软雅黑" panose="020B0503020204020204" charset="-122"/>
                        </a:defRPr>
                      </a:lvl8pPr>
                      <a:lvl9pPr marL="3656965" algn="l" defTabSz="913765" rtl="0" eaLnBrk="1" latinLnBrk="0" hangingPunct="1">
                        <a:defRPr sz="1800" kern="1200">
                          <a:solidFill>
                            <a:schemeClr val="dk1"/>
                          </a:solidFill>
                          <a:latin typeface="Arial" panose="020B0604020202020204"/>
                          <a:ea typeface="微软雅黑" panose="020B0503020204020204" charset="-122"/>
                        </a:defRPr>
                      </a:lvl9pPr>
                    </a:lstStyle>
                    <a:p>
                      <a:pPr algn="ctr"/>
                      <a:r>
                        <a:rPr lang="zh-CN" altLang="en-US" sz="1800" dirty="0">
                          <a:latin typeface="黑体" panose="02010609060101010101" pitchFamily="49" charset="-122"/>
                          <a:ea typeface="黑体" panose="02010609060101010101" pitchFamily="49" charset="-122"/>
                        </a:rPr>
                        <a:t>↑</a:t>
                      </a:r>
                    </a:p>
                  </a:txBody>
                  <a:tcPr marL="91427" marR="91427" marT="45749" marB="45749"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0C0">
                        <a:tint val="40000"/>
                      </a:srgbClr>
                    </a:solidFill>
                  </a:tcPr>
                </a:tc>
                <a:tc>
                  <a:txBody>
                    <a:bodyPr/>
                    <a:lstStyle>
                      <a:lvl1pPr marL="0" algn="l" defTabSz="913765" rtl="0" eaLnBrk="1" latinLnBrk="0" hangingPunct="1">
                        <a:defRPr sz="1800" kern="1200">
                          <a:solidFill>
                            <a:schemeClr val="dk1"/>
                          </a:solidFill>
                          <a:latin typeface="Arial" panose="020B0604020202020204"/>
                          <a:ea typeface="微软雅黑" panose="020B0503020204020204" charset="-122"/>
                        </a:defRPr>
                      </a:lvl1pPr>
                      <a:lvl2pPr marL="457200" algn="l" defTabSz="913765" rtl="0" eaLnBrk="1" latinLnBrk="0" hangingPunct="1">
                        <a:defRPr sz="1800" kern="1200">
                          <a:solidFill>
                            <a:schemeClr val="dk1"/>
                          </a:solidFill>
                          <a:latin typeface="Arial" panose="020B0604020202020204"/>
                          <a:ea typeface="微软雅黑" panose="020B0503020204020204" charset="-122"/>
                        </a:defRPr>
                      </a:lvl2pPr>
                      <a:lvl3pPr marL="914400" algn="l" defTabSz="913765" rtl="0" eaLnBrk="1" latinLnBrk="0" hangingPunct="1">
                        <a:defRPr sz="1800" kern="1200">
                          <a:solidFill>
                            <a:schemeClr val="dk1"/>
                          </a:solidFill>
                          <a:latin typeface="Arial" panose="020B0604020202020204"/>
                          <a:ea typeface="微软雅黑" panose="020B0503020204020204" charset="-122"/>
                        </a:defRPr>
                      </a:lvl3pPr>
                      <a:lvl4pPr marL="1371600" algn="l" defTabSz="913765" rtl="0" eaLnBrk="1" latinLnBrk="0" hangingPunct="1">
                        <a:defRPr sz="1800" kern="1200">
                          <a:solidFill>
                            <a:schemeClr val="dk1"/>
                          </a:solidFill>
                          <a:latin typeface="Arial" panose="020B0604020202020204"/>
                          <a:ea typeface="微软雅黑" panose="020B0503020204020204" charset="-122"/>
                        </a:defRPr>
                      </a:lvl4pPr>
                      <a:lvl5pPr marL="1828800" algn="l" defTabSz="913765" rtl="0" eaLnBrk="1" latinLnBrk="0" hangingPunct="1">
                        <a:defRPr sz="1800" kern="1200">
                          <a:solidFill>
                            <a:schemeClr val="dk1"/>
                          </a:solidFill>
                          <a:latin typeface="Arial" panose="020B0604020202020204"/>
                          <a:ea typeface="微软雅黑" panose="020B0503020204020204" charset="-122"/>
                        </a:defRPr>
                      </a:lvl5pPr>
                      <a:lvl6pPr marL="2285365" algn="l" defTabSz="913765" rtl="0" eaLnBrk="1" latinLnBrk="0" hangingPunct="1">
                        <a:defRPr sz="1800" kern="1200">
                          <a:solidFill>
                            <a:schemeClr val="dk1"/>
                          </a:solidFill>
                          <a:latin typeface="Arial" panose="020B0604020202020204"/>
                          <a:ea typeface="微软雅黑" panose="020B0503020204020204" charset="-122"/>
                        </a:defRPr>
                      </a:lvl6pPr>
                      <a:lvl7pPr marL="2742565" algn="l" defTabSz="913765" rtl="0" eaLnBrk="1" latinLnBrk="0" hangingPunct="1">
                        <a:defRPr sz="1800" kern="1200">
                          <a:solidFill>
                            <a:schemeClr val="dk1"/>
                          </a:solidFill>
                          <a:latin typeface="Arial" panose="020B0604020202020204"/>
                          <a:ea typeface="微软雅黑" panose="020B0503020204020204" charset="-122"/>
                        </a:defRPr>
                      </a:lvl7pPr>
                      <a:lvl8pPr marL="3199765" algn="l" defTabSz="913765" rtl="0" eaLnBrk="1" latinLnBrk="0" hangingPunct="1">
                        <a:defRPr sz="1800" kern="1200">
                          <a:solidFill>
                            <a:schemeClr val="dk1"/>
                          </a:solidFill>
                          <a:latin typeface="Arial" panose="020B0604020202020204"/>
                          <a:ea typeface="微软雅黑" panose="020B0503020204020204" charset="-122"/>
                        </a:defRPr>
                      </a:lvl8pPr>
                      <a:lvl9pPr marL="3656965" algn="l" defTabSz="913765" rtl="0" eaLnBrk="1" latinLnBrk="0" hangingPunct="1">
                        <a:defRPr sz="1800" kern="1200">
                          <a:solidFill>
                            <a:schemeClr val="dk1"/>
                          </a:solidFill>
                          <a:latin typeface="Arial" panose="020B0604020202020204"/>
                          <a:ea typeface="微软雅黑" panose="020B0503020204020204" charset="-122"/>
                        </a:defRPr>
                      </a:lvl9pPr>
                    </a:lstStyle>
                    <a:p>
                      <a:pPr algn="ctr"/>
                      <a:r>
                        <a:rPr lang="zh-CN" altLang="en-US" sz="1800" dirty="0">
                          <a:latin typeface="黑体" panose="02010609060101010101" pitchFamily="49" charset="-122"/>
                          <a:ea typeface="黑体" panose="02010609060101010101" pitchFamily="49" charset="-122"/>
                        </a:rPr>
                        <a:t>↑</a:t>
                      </a:r>
                    </a:p>
                  </a:txBody>
                  <a:tcPr marL="91427" marR="91427" marT="45749" marB="45749"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0C0">
                        <a:tint val="40000"/>
                      </a:srgbClr>
                    </a:solidFill>
                  </a:tcPr>
                </a:tc>
                <a:extLst>
                  <a:ext uri="{0D108BD9-81ED-4DB2-BD59-A6C34878D82A}">
                    <a16:rowId xmlns:a16="http://schemas.microsoft.com/office/drawing/2014/main" val="10001"/>
                  </a:ext>
                </a:extLst>
              </a:tr>
              <a:tr h="498090">
                <a:tc>
                  <a:txBody>
                    <a:bodyPr/>
                    <a:lstStyle>
                      <a:lvl1pPr marL="0" algn="l" defTabSz="913765" rtl="0" eaLnBrk="1" latinLnBrk="0" hangingPunct="1">
                        <a:defRPr sz="1800" kern="1200">
                          <a:solidFill>
                            <a:schemeClr val="dk1"/>
                          </a:solidFill>
                          <a:latin typeface="Arial" panose="020B0604020202020204"/>
                          <a:ea typeface="微软雅黑" panose="020B0503020204020204" charset="-122"/>
                        </a:defRPr>
                      </a:lvl1pPr>
                      <a:lvl2pPr marL="457200" algn="l" defTabSz="913765" rtl="0" eaLnBrk="1" latinLnBrk="0" hangingPunct="1">
                        <a:defRPr sz="1800" kern="1200">
                          <a:solidFill>
                            <a:schemeClr val="dk1"/>
                          </a:solidFill>
                          <a:latin typeface="Arial" panose="020B0604020202020204"/>
                          <a:ea typeface="微软雅黑" panose="020B0503020204020204" charset="-122"/>
                        </a:defRPr>
                      </a:lvl2pPr>
                      <a:lvl3pPr marL="914400" algn="l" defTabSz="913765" rtl="0" eaLnBrk="1" latinLnBrk="0" hangingPunct="1">
                        <a:defRPr sz="1800" kern="1200">
                          <a:solidFill>
                            <a:schemeClr val="dk1"/>
                          </a:solidFill>
                          <a:latin typeface="Arial" panose="020B0604020202020204"/>
                          <a:ea typeface="微软雅黑" panose="020B0503020204020204" charset="-122"/>
                        </a:defRPr>
                      </a:lvl3pPr>
                      <a:lvl4pPr marL="1371600" algn="l" defTabSz="913765" rtl="0" eaLnBrk="1" latinLnBrk="0" hangingPunct="1">
                        <a:defRPr sz="1800" kern="1200">
                          <a:solidFill>
                            <a:schemeClr val="dk1"/>
                          </a:solidFill>
                          <a:latin typeface="Arial" panose="020B0604020202020204"/>
                          <a:ea typeface="微软雅黑" panose="020B0503020204020204" charset="-122"/>
                        </a:defRPr>
                      </a:lvl4pPr>
                      <a:lvl5pPr marL="1828800" algn="l" defTabSz="913765" rtl="0" eaLnBrk="1" latinLnBrk="0" hangingPunct="1">
                        <a:defRPr sz="1800" kern="1200">
                          <a:solidFill>
                            <a:schemeClr val="dk1"/>
                          </a:solidFill>
                          <a:latin typeface="Arial" panose="020B0604020202020204"/>
                          <a:ea typeface="微软雅黑" panose="020B0503020204020204" charset="-122"/>
                        </a:defRPr>
                      </a:lvl5pPr>
                      <a:lvl6pPr marL="2285365" algn="l" defTabSz="913765" rtl="0" eaLnBrk="1" latinLnBrk="0" hangingPunct="1">
                        <a:defRPr sz="1800" kern="1200">
                          <a:solidFill>
                            <a:schemeClr val="dk1"/>
                          </a:solidFill>
                          <a:latin typeface="Arial" panose="020B0604020202020204"/>
                          <a:ea typeface="微软雅黑" panose="020B0503020204020204" charset="-122"/>
                        </a:defRPr>
                      </a:lvl6pPr>
                      <a:lvl7pPr marL="2742565" algn="l" defTabSz="913765" rtl="0" eaLnBrk="1" latinLnBrk="0" hangingPunct="1">
                        <a:defRPr sz="1800" kern="1200">
                          <a:solidFill>
                            <a:schemeClr val="dk1"/>
                          </a:solidFill>
                          <a:latin typeface="Arial" panose="020B0604020202020204"/>
                          <a:ea typeface="微软雅黑" panose="020B0503020204020204" charset="-122"/>
                        </a:defRPr>
                      </a:lvl7pPr>
                      <a:lvl8pPr marL="3199765" algn="l" defTabSz="913765" rtl="0" eaLnBrk="1" latinLnBrk="0" hangingPunct="1">
                        <a:defRPr sz="1800" kern="1200">
                          <a:solidFill>
                            <a:schemeClr val="dk1"/>
                          </a:solidFill>
                          <a:latin typeface="Arial" panose="020B0604020202020204"/>
                          <a:ea typeface="微软雅黑" panose="020B0503020204020204" charset="-122"/>
                        </a:defRPr>
                      </a:lvl8pPr>
                      <a:lvl9pPr marL="3656965" algn="l" defTabSz="913765" rtl="0" eaLnBrk="1" latinLnBrk="0" hangingPunct="1">
                        <a:defRPr sz="1800" kern="1200">
                          <a:solidFill>
                            <a:schemeClr val="dk1"/>
                          </a:solidFill>
                          <a:latin typeface="Arial" panose="020B0604020202020204"/>
                          <a:ea typeface="微软雅黑" panose="020B0503020204020204" charset="-122"/>
                        </a:defRPr>
                      </a:lvl9pPr>
                    </a:lstStyle>
                    <a:p>
                      <a:r>
                        <a:rPr lang="en-US" altLang="zh-CN" sz="1800" dirty="0">
                          <a:latin typeface="Arial" panose="020B0604020202020204" pitchFamily="34" charset="0"/>
                          <a:ea typeface="黑体" panose="02010609060101010101" pitchFamily="49" charset="-122"/>
                          <a:cs typeface="Arial" panose="020B0604020202020204" pitchFamily="34" charset="0"/>
                        </a:rPr>
                        <a:t>Insomnia</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1427" marR="91427" marT="45749" marB="45749">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tint val="20000"/>
                      </a:srgbClr>
                    </a:solidFill>
                  </a:tcPr>
                </a:tc>
                <a:tc>
                  <a:txBody>
                    <a:bodyPr/>
                    <a:lstStyle>
                      <a:lvl1pPr marL="0" algn="l" defTabSz="913765" rtl="0" eaLnBrk="1" latinLnBrk="0" hangingPunct="1">
                        <a:defRPr sz="1800" kern="1200">
                          <a:solidFill>
                            <a:schemeClr val="dk1"/>
                          </a:solidFill>
                          <a:latin typeface="Arial" panose="020B0604020202020204"/>
                          <a:ea typeface="微软雅黑" panose="020B0503020204020204" charset="-122"/>
                        </a:defRPr>
                      </a:lvl1pPr>
                      <a:lvl2pPr marL="457200" algn="l" defTabSz="913765" rtl="0" eaLnBrk="1" latinLnBrk="0" hangingPunct="1">
                        <a:defRPr sz="1800" kern="1200">
                          <a:solidFill>
                            <a:schemeClr val="dk1"/>
                          </a:solidFill>
                          <a:latin typeface="Arial" panose="020B0604020202020204"/>
                          <a:ea typeface="微软雅黑" panose="020B0503020204020204" charset="-122"/>
                        </a:defRPr>
                      </a:lvl2pPr>
                      <a:lvl3pPr marL="914400" algn="l" defTabSz="913765" rtl="0" eaLnBrk="1" latinLnBrk="0" hangingPunct="1">
                        <a:defRPr sz="1800" kern="1200">
                          <a:solidFill>
                            <a:schemeClr val="dk1"/>
                          </a:solidFill>
                          <a:latin typeface="Arial" panose="020B0604020202020204"/>
                          <a:ea typeface="微软雅黑" panose="020B0503020204020204" charset="-122"/>
                        </a:defRPr>
                      </a:lvl3pPr>
                      <a:lvl4pPr marL="1371600" algn="l" defTabSz="913765" rtl="0" eaLnBrk="1" latinLnBrk="0" hangingPunct="1">
                        <a:defRPr sz="1800" kern="1200">
                          <a:solidFill>
                            <a:schemeClr val="dk1"/>
                          </a:solidFill>
                          <a:latin typeface="Arial" panose="020B0604020202020204"/>
                          <a:ea typeface="微软雅黑" panose="020B0503020204020204" charset="-122"/>
                        </a:defRPr>
                      </a:lvl4pPr>
                      <a:lvl5pPr marL="1828800" algn="l" defTabSz="913765" rtl="0" eaLnBrk="1" latinLnBrk="0" hangingPunct="1">
                        <a:defRPr sz="1800" kern="1200">
                          <a:solidFill>
                            <a:schemeClr val="dk1"/>
                          </a:solidFill>
                          <a:latin typeface="Arial" panose="020B0604020202020204"/>
                          <a:ea typeface="微软雅黑" panose="020B0503020204020204" charset="-122"/>
                        </a:defRPr>
                      </a:lvl5pPr>
                      <a:lvl6pPr marL="2285365" algn="l" defTabSz="913765" rtl="0" eaLnBrk="1" latinLnBrk="0" hangingPunct="1">
                        <a:defRPr sz="1800" kern="1200">
                          <a:solidFill>
                            <a:schemeClr val="dk1"/>
                          </a:solidFill>
                          <a:latin typeface="Arial" panose="020B0604020202020204"/>
                          <a:ea typeface="微软雅黑" panose="020B0503020204020204" charset="-122"/>
                        </a:defRPr>
                      </a:lvl6pPr>
                      <a:lvl7pPr marL="2742565" algn="l" defTabSz="913765" rtl="0" eaLnBrk="1" latinLnBrk="0" hangingPunct="1">
                        <a:defRPr sz="1800" kern="1200">
                          <a:solidFill>
                            <a:schemeClr val="dk1"/>
                          </a:solidFill>
                          <a:latin typeface="Arial" panose="020B0604020202020204"/>
                          <a:ea typeface="微软雅黑" panose="020B0503020204020204" charset="-122"/>
                        </a:defRPr>
                      </a:lvl7pPr>
                      <a:lvl8pPr marL="3199765" algn="l" defTabSz="913765" rtl="0" eaLnBrk="1" latinLnBrk="0" hangingPunct="1">
                        <a:defRPr sz="1800" kern="1200">
                          <a:solidFill>
                            <a:schemeClr val="dk1"/>
                          </a:solidFill>
                          <a:latin typeface="Arial" panose="020B0604020202020204"/>
                          <a:ea typeface="微软雅黑" panose="020B0503020204020204" charset="-122"/>
                        </a:defRPr>
                      </a:lvl8pPr>
                      <a:lvl9pPr marL="3656965" algn="l" defTabSz="913765" rtl="0" eaLnBrk="1" latinLnBrk="0" hangingPunct="1">
                        <a:defRPr sz="1800" kern="1200">
                          <a:solidFill>
                            <a:schemeClr val="dk1"/>
                          </a:solidFill>
                          <a:latin typeface="Arial" panose="020B0604020202020204"/>
                          <a:ea typeface="微软雅黑" panose="020B0503020204020204" charset="-122"/>
                        </a:defRPr>
                      </a:lvl9p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1427" marR="91427" marT="45749" marB="4574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tint val="20000"/>
                      </a:srgbClr>
                    </a:solidFill>
                  </a:tcPr>
                </a:tc>
                <a:tc>
                  <a:txBody>
                    <a:bodyPr/>
                    <a:lstStyle>
                      <a:lvl1pPr marL="0" algn="l" defTabSz="913765" rtl="0" eaLnBrk="1" latinLnBrk="0" hangingPunct="1">
                        <a:defRPr sz="1800" kern="1200">
                          <a:solidFill>
                            <a:schemeClr val="dk1"/>
                          </a:solidFill>
                          <a:latin typeface="Arial" panose="020B0604020202020204"/>
                          <a:ea typeface="微软雅黑" panose="020B0503020204020204" charset="-122"/>
                        </a:defRPr>
                      </a:lvl1pPr>
                      <a:lvl2pPr marL="457200" algn="l" defTabSz="913765" rtl="0" eaLnBrk="1" latinLnBrk="0" hangingPunct="1">
                        <a:defRPr sz="1800" kern="1200">
                          <a:solidFill>
                            <a:schemeClr val="dk1"/>
                          </a:solidFill>
                          <a:latin typeface="Arial" panose="020B0604020202020204"/>
                          <a:ea typeface="微软雅黑" panose="020B0503020204020204" charset="-122"/>
                        </a:defRPr>
                      </a:lvl2pPr>
                      <a:lvl3pPr marL="914400" algn="l" defTabSz="913765" rtl="0" eaLnBrk="1" latinLnBrk="0" hangingPunct="1">
                        <a:defRPr sz="1800" kern="1200">
                          <a:solidFill>
                            <a:schemeClr val="dk1"/>
                          </a:solidFill>
                          <a:latin typeface="Arial" panose="020B0604020202020204"/>
                          <a:ea typeface="微软雅黑" panose="020B0503020204020204" charset="-122"/>
                        </a:defRPr>
                      </a:lvl3pPr>
                      <a:lvl4pPr marL="1371600" algn="l" defTabSz="913765" rtl="0" eaLnBrk="1" latinLnBrk="0" hangingPunct="1">
                        <a:defRPr sz="1800" kern="1200">
                          <a:solidFill>
                            <a:schemeClr val="dk1"/>
                          </a:solidFill>
                          <a:latin typeface="Arial" panose="020B0604020202020204"/>
                          <a:ea typeface="微软雅黑" panose="020B0503020204020204" charset="-122"/>
                        </a:defRPr>
                      </a:lvl4pPr>
                      <a:lvl5pPr marL="1828800" algn="l" defTabSz="913765" rtl="0" eaLnBrk="1" latinLnBrk="0" hangingPunct="1">
                        <a:defRPr sz="1800" kern="1200">
                          <a:solidFill>
                            <a:schemeClr val="dk1"/>
                          </a:solidFill>
                          <a:latin typeface="Arial" panose="020B0604020202020204"/>
                          <a:ea typeface="微软雅黑" panose="020B0503020204020204" charset="-122"/>
                        </a:defRPr>
                      </a:lvl5pPr>
                      <a:lvl6pPr marL="2285365" algn="l" defTabSz="913765" rtl="0" eaLnBrk="1" latinLnBrk="0" hangingPunct="1">
                        <a:defRPr sz="1800" kern="1200">
                          <a:solidFill>
                            <a:schemeClr val="dk1"/>
                          </a:solidFill>
                          <a:latin typeface="Arial" panose="020B0604020202020204"/>
                          <a:ea typeface="微软雅黑" panose="020B0503020204020204" charset="-122"/>
                        </a:defRPr>
                      </a:lvl6pPr>
                      <a:lvl7pPr marL="2742565" algn="l" defTabSz="913765" rtl="0" eaLnBrk="1" latinLnBrk="0" hangingPunct="1">
                        <a:defRPr sz="1800" kern="1200">
                          <a:solidFill>
                            <a:schemeClr val="dk1"/>
                          </a:solidFill>
                          <a:latin typeface="Arial" panose="020B0604020202020204"/>
                          <a:ea typeface="微软雅黑" panose="020B0503020204020204" charset="-122"/>
                        </a:defRPr>
                      </a:lvl7pPr>
                      <a:lvl8pPr marL="3199765" algn="l" defTabSz="913765" rtl="0" eaLnBrk="1" latinLnBrk="0" hangingPunct="1">
                        <a:defRPr sz="1800" kern="1200">
                          <a:solidFill>
                            <a:schemeClr val="dk1"/>
                          </a:solidFill>
                          <a:latin typeface="Arial" panose="020B0604020202020204"/>
                          <a:ea typeface="微软雅黑" panose="020B0503020204020204" charset="-122"/>
                        </a:defRPr>
                      </a:lvl8pPr>
                      <a:lvl9pPr marL="3656965" algn="l" defTabSz="913765" rtl="0" eaLnBrk="1" latinLnBrk="0" hangingPunct="1">
                        <a:defRPr sz="1800" kern="1200">
                          <a:solidFill>
                            <a:schemeClr val="dk1"/>
                          </a:solidFill>
                          <a:latin typeface="Arial" panose="020B0604020202020204"/>
                          <a:ea typeface="微软雅黑" panose="020B0503020204020204" charset="-122"/>
                        </a:defRPr>
                      </a:lvl9pPr>
                    </a:lstStyle>
                    <a:p>
                      <a:pPr algn="ctr"/>
                      <a:r>
                        <a:rPr lang="zh-CN" altLang="en-US" sz="1800" dirty="0">
                          <a:latin typeface="黑体" panose="02010609060101010101" pitchFamily="49" charset="-122"/>
                          <a:ea typeface="黑体" panose="02010609060101010101" pitchFamily="49" charset="-122"/>
                        </a:rPr>
                        <a:t>↑</a:t>
                      </a:r>
                    </a:p>
                  </a:txBody>
                  <a:tcPr marL="91427" marR="91427" marT="45749" marB="4574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tint val="20000"/>
                      </a:srgbClr>
                    </a:solidFill>
                  </a:tcPr>
                </a:tc>
                <a:tc>
                  <a:txBody>
                    <a:bodyPr/>
                    <a:lstStyle>
                      <a:lvl1pPr marL="0" algn="l" defTabSz="913765" rtl="0" eaLnBrk="1" latinLnBrk="0" hangingPunct="1">
                        <a:defRPr sz="1800" kern="1200">
                          <a:solidFill>
                            <a:schemeClr val="dk1"/>
                          </a:solidFill>
                          <a:latin typeface="Arial" panose="020B0604020202020204"/>
                          <a:ea typeface="微软雅黑" panose="020B0503020204020204" charset="-122"/>
                        </a:defRPr>
                      </a:lvl1pPr>
                      <a:lvl2pPr marL="457200" algn="l" defTabSz="913765" rtl="0" eaLnBrk="1" latinLnBrk="0" hangingPunct="1">
                        <a:defRPr sz="1800" kern="1200">
                          <a:solidFill>
                            <a:schemeClr val="dk1"/>
                          </a:solidFill>
                          <a:latin typeface="Arial" panose="020B0604020202020204"/>
                          <a:ea typeface="微软雅黑" panose="020B0503020204020204" charset="-122"/>
                        </a:defRPr>
                      </a:lvl2pPr>
                      <a:lvl3pPr marL="914400" algn="l" defTabSz="913765" rtl="0" eaLnBrk="1" latinLnBrk="0" hangingPunct="1">
                        <a:defRPr sz="1800" kern="1200">
                          <a:solidFill>
                            <a:schemeClr val="dk1"/>
                          </a:solidFill>
                          <a:latin typeface="Arial" panose="020B0604020202020204"/>
                          <a:ea typeface="微软雅黑" panose="020B0503020204020204" charset="-122"/>
                        </a:defRPr>
                      </a:lvl3pPr>
                      <a:lvl4pPr marL="1371600" algn="l" defTabSz="913765" rtl="0" eaLnBrk="1" latinLnBrk="0" hangingPunct="1">
                        <a:defRPr sz="1800" kern="1200">
                          <a:solidFill>
                            <a:schemeClr val="dk1"/>
                          </a:solidFill>
                          <a:latin typeface="Arial" panose="020B0604020202020204"/>
                          <a:ea typeface="微软雅黑" panose="020B0503020204020204" charset="-122"/>
                        </a:defRPr>
                      </a:lvl4pPr>
                      <a:lvl5pPr marL="1828800" algn="l" defTabSz="913765" rtl="0" eaLnBrk="1" latinLnBrk="0" hangingPunct="1">
                        <a:defRPr sz="1800" kern="1200">
                          <a:solidFill>
                            <a:schemeClr val="dk1"/>
                          </a:solidFill>
                          <a:latin typeface="Arial" panose="020B0604020202020204"/>
                          <a:ea typeface="微软雅黑" panose="020B0503020204020204" charset="-122"/>
                        </a:defRPr>
                      </a:lvl5pPr>
                      <a:lvl6pPr marL="2285365" algn="l" defTabSz="913765" rtl="0" eaLnBrk="1" latinLnBrk="0" hangingPunct="1">
                        <a:defRPr sz="1800" kern="1200">
                          <a:solidFill>
                            <a:schemeClr val="dk1"/>
                          </a:solidFill>
                          <a:latin typeface="Arial" panose="020B0604020202020204"/>
                          <a:ea typeface="微软雅黑" panose="020B0503020204020204" charset="-122"/>
                        </a:defRPr>
                      </a:lvl6pPr>
                      <a:lvl7pPr marL="2742565" algn="l" defTabSz="913765" rtl="0" eaLnBrk="1" latinLnBrk="0" hangingPunct="1">
                        <a:defRPr sz="1800" kern="1200">
                          <a:solidFill>
                            <a:schemeClr val="dk1"/>
                          </a:solidFill>
                          <a:latin typeface="Arial" panose="020B0604020202020204"/>
                          <a:ea typeface="微软雅黑" panose="020B0503020204020204" charset="-122"/>
                        </a:defRPr>
                      </a:lvl7pPr>
                      <a:lvl8pPr marL="3199765" algn="l" defTabSz="913765" rtl="0" eaLnBrk="1" latinLnBrk="0" hangingPunct="1">
                        <a:defRPr sz="1800" kern="1200">
                          <a:solidFill>
                            <a:schemeClr val="dk1"/>
                          </a:solidFill>
                          <a:latin typeface="Arial" panose="020B0604020202020204"/>
                          <a:ea typeface="微软雅黑" panose="020B0503020204020204" charset="-122"/>
                        </a:defRPr>
                      </a:lvl8pPr>
                      <a:lvl9pPr marL="3656965" algn="l" defTabSz="913765" rtl="0" eaLnBrk="1" latinLnBrk="0" hangingPunct="1">
                        <a:defRPr sz="1800" kern="1200">
                          <a:solidFill>
                            <a:schemeClr val="dk1"/>
                          </a:solidFill>
                          <a:latin typeface="Arial" panose="020B0604020202020204"/>
                          <a:ea typeface="微软雅黑" panose="020B0503020204020204" charset="-122"/>
                        </a:defRPr>
                      </a:lvl9pPr>
                    </a:lstStyle>
                    <a:p>
                      <a:pPr algn="ctr"/>
                      <a:r>
                        <a:rPr lang="en-US" altLang="zh-CN" sz="1800" dirty="0">
                          <a:latin typeface="Arial" panose="020B0604020202020204" pitchFamily="34" charset="0"/>
                          <a:ea typeface="黑体" panose="02010609060101010101" pitchFamily="49" charset="-122"/>
                          <a:cs typeface="Arial" panose="020B0604020202020204" pitchFamily="34" charset="0"/>
                        </a:rPr>
                        <a:t>--</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1427" marR="91427" marT="45749" marB="4574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tint val="20000"/>
                      </a:srgbClr>
                    </a:solidFill>
                  </a:tcPr>
                </a:tc>
                <a:extLst>
                  <a:ext uri="{0D108BD9-81ED-4DB2-BD59-A6C34878D82A}">
                    <a16:rowId xmlns:a16="http://schemas.microsoft.com/office/drawing/2014/main" val="10002"/>
                  </a:ext>
                </a:extLst>
              </a:tr>
              <a:tr h="770074">
                <a:tc>
                  <a:txBody>
                    <a:bodyPr/>
                    <a:lstStyle>
                      <a:lvl1pPr marL="0" algn="l" defTabSz="913765" rtl="0" eaLnBrk="1" latinLnBrk="0" hangingPunct="1">
                        <a:defRPr sz="1800" kern="1200">
                          <a:solidFill>
                            <a:schemeClr val="dk1"/>
                          </a:solidFill>
                          <a:latin typeface="Arial" panose="020B0604020202020204"/>
                          <a:ea typeface="微软雅黑" panose="020B0503020204020204" charset="-122"/>
                        </a:defRPr>
                      </a:lvl1pPr>
                      <a:lvl2pPr marL="457200" algn="l" defTabSz="913765" rtl="0" eaLnBrk="1" latinLnBrk="0" hangingPunct="1">
                        <a:defRPr sz="1800" kern="1200">
                          <a:solidFill>
                            <a:schemeClr val="dk1"/>
                          </a:solidFill>
                          <a:latin typeface="Arial" panose="020B0604020202020204"/>
                          <a:ea typeface="微软雅黑" panose="020B0503020204020204" charset="-122"/>
                        </a:defRPr>
                      </a:lvl2pPr>
                      <a:lvl3pPr marL="914400" algn="l" defTabSz="913765" rtl="0" eaLnBrk="1" latinLnBrk="0" hangingPunct="1">
                        <a:defRPr sz="1800" kern="1200">
                          <a:solidFill>
                            <a:schemeClr val="dk1"/>
                          </a:solidFill>
                          <a:latin typeface="Arial" panose="020B0604020202020204"/>
                          <a:ea typeface="微软雅黑" panose="020B0503020204020204" charset="-122"/>
                        </a:defRPr>
                      </a:lvl3pPr>
                      <a:lvl4pPr marL="1371600" algn="l" defTabSz="913765" rtl="0" eaLnBrk="1" latinLnBrk="0" hangingPunct="1">
                        <a:defRPr sz="1800" kern="1200">
                          <a:solidFill>
                            <a:schemeClr val="dk1"/>
                          </a:solidFill>
                          <a:latin typeface="Arial" panose="020B0604020202020204"/>
                          <a:ea typeface="微软雅黑" panose="020B0503020204020204" charset="-122"/>
                        </a:defRPr>
                      </a:lvl4pPr>
                      <a:lvl5pPr marL="1828800" algn="l" defTabSz="913765" rtl="0" eaLnBrk="1" latinLnBrk="0" hangingPunct="1">
                        <a:defRPr sz="1800" kern="1200">
                          <a:solidFill>
                            <a:schemeClr val="dk1"/>
                          </a:solidFill>
                          <a:latin typeface="Arial" panose="020B0604020202020204"/>
                          <a:ea typeface="微软雅黑" panose="020B0503020204020204" charset="-122"/>
                        </a:defRPr>
                      </a:lvl5pPr>
                      <a:lvl6pPr marL="2285365" algn="l" defTabSz="913765" rtl="0" eaLnBrk="1" latinLnBrk="0" hangingPunct="1">
                        <a:defRPr sz="1800" kern="1200">
                          <a:solidFill>
                            <a:schemeClr val="dk1"/>
                          </a:solidFill>
                          <a:latin typeface="Arial" panose="020B0604020202020204"/>
                          <a:ea typeface="微软雅黑" panose="020B0503020204020204" charset="-122"/>
                        </a:defRPr>
                      </a:lvl6pPr>
                      <a:lvl7pPr marL="2742565" algn="l" defTabSz="913765" rtl="0" eaLnBrk="1" latinLnBrk="0" hangingPunct="1">
                        <a:defRPr sz="1800" kern="1200">
                          <a:solidFill>
                            <a:schemeClr val="dk1"/>
                          </a:solidFill>
                          <a:latin typeface="Arial" panose="020B0604020202020204"/>
                          <a:ea typeface="微软雅黑" panose="020B0503020204020204" charset="-122"/>
                        </a:defRPr>
                      </a:lvl7pPr>
                      <a:lvl8pPr marL="3199765" algn="l" defTabSz="913765" rtl="0" eaLnBrk="1" latinLnBrk="0" hangingPunct="1">
                        <a:defRPr sz="1800" kern="1200">
                          <a:solidFill>
                            <a:schemeClr val="dk1"/>
                          </a:solidFill>
                          <a:latin typeface="Arial" panose="020B0604020202020204"/>
                          <a:ea typeface="微软雅黑" panose="020B0503020204020204" charset="-122"/>
                        </a:defRPr>
                      </a:lvl8pPr>
                      <a:lvl9pPr marL="3656965" algn="l" defTabSz="913765" rtl="0" eaLnBrk="1" latinLnBrk="0" hangingPunct="1">
                        <a:defRPr sz="1800" kern="1200">
                          <a:solidFill>
                            <a:schemeClr val="dk1"/>
                          </a:solidFill>
                          <a:latin typeface="Arial" panose="020B0604020202020204"/>
                          <a:ea typeface="微软雅黑" panose="020B0503020204020204" charset="-122"/>
                        </a:defRPr>
                      </a:lvl9pPr>
                    </a:lstStyle>
                    <a:p>
                      <a:r>
                        <a:rPr lang="en-US" altLang="zh-CN" sz="1800" dirty="0">
                          <a:latin typeface="Arial" panose="020B0604020202020204" pitchFamily="34" charset="0"/>
                          <a:ea typeface="黑体" panose="02010609060101010101" pitchFamily="49" charset="-122"/>
                          <a:cs typeface="Arial" panose="020B0604020202020204" pitchFamily="34" charset="0"/>
                        </a:rPr>
                        <a:t>Sleep disordered breathing</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marL="91427" marR="91427" marT="45749" marB="45749">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tint val="40000"/>
                      </a:srgbClr>
                    </a:solidFill>
                  </a:tcPr>
                </a:tc>
                <a:tc>
                  <a:txBody>
                    <a:bodyPr/>
                    <a:lstStyle>
                      <a:lvl1pPr marL="0" algn="l" defTabSz="913765" rtl="0" eaLnBrk="1" latinLnBrk="0" hangingPunct="1">
                        <a:defRPr sz="1800" kern="1200">
                          <a:solidFill>
                            <a:schemeClr val="dk1"/>
                          </a:solidFill>
                          <a:latin typeface="Arial" panose="020B0604020202020204"/>
                          <a:ea typeface="微软雅黑" panose="020B0503020204020204" charset="-122"/>
                        </a:defRPr>
                      </a:lvl1pPr>
                      <a:lvl2pPr marL="457200" algn="l" defTabSz="913765" rtl="0" eaLnBrk="1" latinLnBrk="0" hangingPunct="1">
                        <a:defRPr sz="1800" kern="1200">
                          <a:solidFill>
                            <a:schemeClr val="dk1"/>
                          </a:solidFill>
                          <a:latin typeface="Arial" panose="020B0604020202020204"/>
                          <a:ea typeface="微软雅黑" panose="020B0503020204020204" charset="-122"/>
                        </a:defRPr>
                      </a:lvl2pPr>
                      <a:lvl3pPr marL="914400" algn="l" defTabSz="913765" rtl="0" eaLnBrk="1" latinLnBrk="0" hangingPunct="1">
                        <a:defRPr sz="1800" kern="1200">
                          <a:solidFill>
                            <a:schemeClr val="dk1"/>
                          </a:solidFill>
                          <a:latin typeface="Arial" panose="020B0604020202020204"/>
                          <a:ea typeface="微软雅黑" panose="020B0503020204020204" charset="-122"/>
                        </a:defRPr>
                      </a:lvl3pPr>
                      <a:lvl4pPr marL="1371600" algn="l" defTabSz="913765" rtl="0" eaLnBrk="1" latinLnBrk="0" hangingPunct="1">
                        <a:defRPr sz="1800" kern="1200">
                          <a:solidFill>
                            <a:schemeClr val="dk1"/>
                          </a:solidFill>
                          <a:latin typeface="Arial" panose="020B0604020202020204"/>
                          <a:ea typeface="微软雅黑" panose="020B0503020204020204" charset="-122"/>
                        </a:defRPr>
                      </a:lvl4pPr>
                      <a:lvl5pPr marL="1828800" algn="l" defTabSz="913765" rtl="0" eaLnBrk="1" latinLnBrk="0" hangingPunct="1">
                        <a:defRPr sz="1800" kern="1200">
                          <a:solidFill>
                            <a:schemeClr val="dk1"/>
                          </a:solidFill>
                          <a:latin typeface="Arial" panose="020B0604020202020204"/>
                          <a:ea typeface="微软雅黑" panose="020B0503020204020204" charset="-122"/>
                        </a:defRPr>
                      </a:lvl5pPr>
                      <a:lvl6pPr marL="2285365" algn="l" defTabSz="913765" rtl="0" eaLnBrk="1" latinLnBrk="0" hangingPunct="1">
                        <a:defRPr sz="1800" kern="1200">
                          <a:solidFill>
                            <a:schemeClr val="dk1"/>
                          </a:solidFill>
                          <a:latin typeface="Arial" panose="020B0604020202020204"/>
                          <a:ea typeface="微软雅黑" panose="020B0503020204020204" charset="-122"/>
                        </a:defRPr>
                      </a:lvl6pPr>
                      <a:lvl7pPr marL="2742565" algn="l" defTabSz="913765" rtl="0" eaLnBrk="1" latinLnBrk="0" hangingPunct="1">
                        <a:defRPr sz="1800" kern="1200">
                          <a:solidFill>
                            <a:schemeClr val="dk1"/>
                          </a:solidFill>
                          <a:latin typeface="Arial" panose="020B0604020202020204"/>
                          <a:ea typeface="微软雅黑" panose="020B0503020204020204" charset="-122"/>
                        </a:defRPr>
                      </a:lvl7pPr>
                      <a:lvl8pPr marL="3199765" algn="l" defTabSz="913765" rtl="0" eaLnBrk="1" latinLnBrk="0" hangingPunct="1">
                        <a:defRPr sz="1800" kern="1200">
                          <a:solidFill>
                            <a:schemeClr val="dk1"/>
                          </a:solidFill>
                          <a:latin typeface="Arial" panose="020B0604020202020204"/>
                          <a:ea typeface="微软雅黑" panose="020B0503020204020204" charset="-122"/>
                        </a:defRPr>
                      </a:lvl8pPr>
                      <a:lvl9pPr marL="3656965" algn="l" defTabSz="913765" rtl="0" eaLnBrk="1" latinLnBrk="0" hangingPunct="1">
                        <a:defRPr sz="1800" kern="1200">
                          <a:solidFill>
                            <a:schemeClr val="dk1"/>
                          </a:solidFill>
                          <a:latin typeface="Arial" panose="020B0604020202020204"/>
                          <a:ea typeface="微软雅黑" panose="020B0503020204020204" charset="-122"/>
                        </a:defRPr>
                      </a:lvl9pPr>
                    </a:lstStyle>
                    <a:p>
                      <a:pPr algn="ctr"/>
                      <a:r>
                        <a:rPr lang="zh-CN" altLang="en-US" sz="1800" dirty="0">
                          <a:latin typeface="黑体" panose="02010609060101010101" pitchFamily="49" charset="-122"/>
                          <a:ea typeface="黑体" panose="02010609060101010101" pitchFamily="49" charset="-122"/>
                        </a:rPr>
                        <a:t>↑</a:t>
                      </a:r>
                    </a:p>
                  </a:txBody>
                  <a:tcPr marL="91427" marR="91427" marT="45749" marB="4574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tint val="40000"/>
                      </a:srgbClr>
                    </a:solidFill>
                  </a:tcPr>
                </a:tc>
                <a:tc>
                  <a:txBody>
                    <a:bodyPr/>
                    <a:lstStyle>
                      <a:lvl1pPr marL="0" algn="l" defTabSz="913765" rtl="0" eaLnBrk="1" latinLnBrk="0" hangingPunct="1">
                        <a:defRPr sz="1800" kern="1200">
                          <a:solidFill>
                            <a:schemeClr val="dk1"/>
                          </a:solidFill>
                          <a:latin typeface="Arial" panose="020B0604020202020204"/>
                          <a:ea typeface="微软雅黑" panose="020B0503020204020204" charset="-122"/>
                        </a:defRPr>
                      </a:lvl1pPr>
                      <a:lvl2pPr marL="457200" algn="l" defTabSz="913765" rtl="0" eaLnBrk="1" latinLnBrk="0" hangingPunct="1">
                        <a:defRPr sz="1800" kern="1200">
                          <a:solidFill>
                            <a:schemeClr val="dk1"/>
                          </a:solidFill>
                          <a:latin typeface="Arial" panose="020B0604020202020204"/>
                          <a:ea typeface="微软雅黑" panose="020B0503020204020204" charset="-122"/>
                        </a:defRPr>
                      </a:lvl2pPr>
                      <a:lvl3pPr marL="914400" algn="l" defTabSz="913765" rtl="0" eaLnBrk="1" latinLnBrk="0" hangingPunct="1">
                        <a:defRPr sz="1800" kern="1200">
                          <a:solidFill>
                            <a:schemeClr val="dk1"/>
                          </a:solidFill>
                          <a:latin typeface="Arial" panose="020B0604020202020204"/>
                          <a:ea typeface="微软雅黑" panose="020B0503020204020204" charset="-122"/>
                        </a:defRPr>
                      </a:lvl3pPr>
                      <a:lvl4pPr marL="1371600" algn="l" defTabSz="913765" rtl="0" eaLnBrk="1" latinLnBrk="0" hangingPunct="1">
                        <a:defRPr sz="1800" kern="1200">
                          <a:solidFill>
                            <a:schemeClr val="dk1"/>
                          </a:solidFill>
                          <a:latin typeface="Arial" panose="020B0604020202020204"/>
                          <a:ea typeface="微软雅黑" panose="020B0503020204020204" charset="-122"/>
                        </a:defRPr>
                      </a:lvl4pPr>
                      <a:lvl5pPr marL="1828800" algn="l" defTabSz="913765" rtl="0" eaLnBrk="1" latinLnBrk="0" hangingPunct="1">
                        <a:defRPr sz="1800" kern="1200">
                          <a:solidFill>
                            <a:schemeClr val="dk1"/>
                          </a:solidFill>
                          <a:latin typeface="Arial" panose="020B0604020202020204"/>
                          <a:ea typeface="微软雅黑" panose="020B0503020204020204" charset="-122"/>
                        </a:defRPr>
                      </a:lvl5pPr>
                      <a:lvl6pPr marL="2285365" algn="l" defTabSz="913765" rtl="0" eaLnBrk="1" latinLnBrk="0" hangingPunct="1">
                        <a:defRPr sz="1800" kern="1200">
                          <a:solidFill>
                            <a:schemeClr val="dk1"/>
                          </a:solidFill>
                          <a:latin typeface="Arial" panose="020B0604020202020204"/>
                          <a:ea typeface="微软雅黑" panose="020B0503020204020204" charset="-122"/>
                        </a:defRPr>
                      </a:lvl6pPr>
                      <a:lvl7pPr marL="2742565" algn="l" defTabSz="913765" rtl="0" eaLnBrk="1" latinLnBrk="0" hangingPunct="1">
                        <a:defRPr sz="1800" kern="1200">
                          <a:solidFill>
                            <a:schemeClr val="dk1"/>
                          </a:solidFill>
                          <a:latin typeface="Arial" panose="020B0604020202020204"/>
                          <a:ea typeface="微软雅黑" panose="020B0503020204020204" charset="-122"/>
                        </a:defRPr>
                      </a:lvl7pPr>
                      <a:lvl8pPr marL="3199765" algn="l" defTabSz="913765" rtl="0" eaLnBrk="1" latinLnBrk="0" hangingPunct="1">
                        <a:defRPr sz="1800" kern="1200">
                          <a:solidFill>
                            <a:schemeClr val="dk1"/>
                          </a:solidFill>
                          <a:latin typeface="Arial" panose="020B0604020202020204"/>
                          <a:ea typeface="微软雅黑" panose="020B0503020204020204" charset="-122"/>
                        </a:defRPr>
                      </a:lvl8pPr>
                      <a:lvl9pPr marL="3656965" algn="l" defTabSz="913765" rtl="0" eaLnBrk="1" latinLnBrk="0" hangingPunct="1">
                        <a:defRPr sz="1800" kern="1200">
                          <a:solidFill>
                            <a:schemeClr val="dk1"/>
                          </a:solidFill>
                          <a:latin typeface="Arial" panose="020B0604020202020204"/>
                          <a:ea typeface="微软雅黑" panose="020B0503020204020204" charset="-122"/>
                        </a:defRPr>
                      </a:lvl9pPr>
                    </a:lstStyle>
                    <a:p>
                      <a:pPr algn="ctr"/>
                      <a:r>
                        <a:rPr lang="zh-CN" altLang="en-US" sz="1800" dirty="0">
                          <a:latin typeface="黑体" panose="02010609060101010101" pitchFamily="49" charset="-122"/>
                          <a:ea typeface="黑体" panose="02010609060101010101" pitchFamily="49" charset="-122"/>
                        </a:rPr>
                        <a:t>↑</a:t>
                      </a:r>
                    </a:p>
                  </a:txBody>
                  <a:tcPr marL="91427" marR="91427" marT="45749" marB="4574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tint val="40000"/>
                      </a:srgbClr>
                    </a:solidFill>
                  </a:tcPr>
                </a:tc>
                <a:tc>
                  <a:txBody>
                    <a:bodyPr/>
                    <a:lstStyle>
                      <a:lvl1pPr marL="0" algn="l" defTabSz="913765" rtl="0" eaLnBrk="1" latinLnBrk="0" hangingPunct="1">
                        <a:defRPr sz="1800" kern="1200">
                          <a:solidFill>
                            <a:schemeClr val="dk1"/>
                          </a:solidFill>
                          <a:latin typeface="Arial" panose="020B0604020202020204"/>
                          <a:ea typeface="微软雅黑" panose="020B0503020204020204" charset="-122"/>
                        </a:defRPr>
                      </a:lvl1pPr>
                      <a:lvl2pPr marL="457200" algn="l" defTabSz="913765" rtl="0" eaLnBrk="1" latinLnBrk="0" hangingPunct="1">
                        <a:defRPr sz="1800" kern="1200">
                          <a:solidFill>
                            <a:schemeClr val="dk1"/>
                          </a:solidFill>
                          <a:latin typeface="Arial" panose="020B0604020202020204"/>
                          <a:ea typeface="微软雅黑" panose="020B0503020204020204" charset="-122"/>
                        </a:defRPr>
                      </a:lvl2pPr>
                      <a:lvl3pPr marL="914400" algn="l" defTabSz="913765" rtl="0" eaLnBrk="1" latinLnBrk="0" hangingPunct="1">
                        <a:defRPr sz="1800" kern="1200">
                          <a:solidFill>
                            <a:schemeClr val="dk1"/>
                          </a:solidFill>
                          <a:latin typeface="Arial" panose="020B0604020202020204"/>
                          <a:ea typeface="微软雅黑" panose="020B0503020204020204" charset="-122"/>
                        </a:defRPr>
                      </a:lvl3pPr>
                      <a:lvl4pPr marL="1371600" algn="l" defTabSz="913765" rtl="0" eaLnBrk="1" latinLnBrk="0" hangingPunct="1">
                        <a:defRPr sz="1800" kern="1200">
                          <a:solidFill>
                            <a:schemeClr val="dk1"/>
                          </a:solidFill>
                          <a:latin typeface="Arial" panose="020B0604020202020204"/>
                          <a:ea typeface="微软雅黑" panose="020B0503020204020204" charset="-122"/>
                        </a:defRPr>
                      </a:lvl4pPr>
                      <a:lvl5pPr marL="1828800" algn="l" defTabSz="913765" rtl="0" eaLnBrk="1" latinLnBrk="0" hangingPunct="1">
                        <a:defRPr sz="1800" kern="1200">
                          <a:solidFill>
                            <a:schemeClr val="dk1"/>
                          </a:solidFill>
                          <a:latin typeface="Arial" panose="020B0604020202020204"/>
                          <a:ea typeface="微软雅黑" panose="020B0503020204020204" charset="-122"/>
                        </a:defRPr>
                      </a:lvl5pPr>
                      <a:lvl6pPr marL="2285365" algn="l" defTabSz="913765" rtl="0" eaLnBrk="1" latinLnBrk="0" hangingPunct="1">
                        <a:defRPr sz="1800" kern="1200">
                          <a:solidFill>
                            <a:schemeClr val="dk1"/>
                          </a:solidFill>
                          <a:latin typeface="Arial" panose="020B0604020202020204"/>
                          <a:ea typeface="微软雅黑" panose="020B0503020204020204" charset="-122"/>
                        </a:defRPr>
                      </a:lvl6pPr>
                      <a:lvl7pPr marL="2742565" algn="l" defTabSz="913765" rtl="0" eaLnBrk="1" latinLnBrk="0" hangingPunct="1">
                        <a:defRPr sz="1800" kern="1200">
                          <a:solidFill>
                            <a:schemeClr val="dk1"/>
                          </a:solidFill>
                          <a:latin typeface="Arial" panose="020B0604020202020204"/>
                          <a:ea typeface="微软雅黑" panose="020B0503020204020204" charset="-122"/>
                        </a:defRPr>
                      </a:lvl7pPr>
                      <a:lvl8pPr marL="3199765" algn="l" defTabSz="913765" rtl="0" eaLnBrk="1" latinLnBrk="0" hangingPunct="1">
                        <a:defRPr sz="1800" kern="1200">
                          <a:solidFill>
                            <a:schemeClr val="dk1"/>
                          </a:solidFill>
                          <a:latin typeface="Arial" panose="020B0604020202020204"/>
                          <a:ea typeface="微软雅黑" panose="020B0503020204020204" charset="-122"/>
                        </a:defRPr>
                      </a:lvl8pPr>
                      <a:lvl9pPr marL="3656965" algn="l" defTabSz="913765" rtl="0" eaLnBrk="1" latinLnBrk="0" hangingPunct="1">
                        <a:defRPr sz="1800" kern="1200">
                          <a:solidFill>
                            <a:schemeClr val="dk1"/>
                          </a:solidFill>
                          <a:latin typeface="Arial" panose="020B0604020202020204"/>
                          <a:ea typeface="微软雅黑" panose="020B0503020204020204" charset="-122"/>
                        </a:defRPr>
                      </a:lvl9pPr>
                    </a:lstStyle>
                    <a:p>
                      <a:pPr algn="ctr"/>
                      <a:r>
                        <a:rPr lang="zh-CN" altLang="en-US" sz="1800" dirty="0">
                          <a:latin typeface="黑体" panose="02010609060101010101" pitchFamily="49" charset="-122"/>
                          <a:ea typeface="黑体" panose="02010609060101010101" pitchFamily="49" charset="-122"/>
                        </a:rPr>
                        <a:t>↑</a:t>
                      </a:r>
                    </a:p>
                  </a:txBody>
                  <a:tcPr marL="91427" marR="91427" marT="45749" marB="4574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tint val="40000"/>
                      </a:srgbClr>
                    </a:solidFill>
                  </a:tcPr>
                </a:tc>
                <a:extLst>
                  <a:ext uri="{0D108BD9-81ED-4DB2-BD59-A6C34878D82A}">
                    <a16:rowId xmlns:a16="http://schemas.microsoft.com/office/drawing/2014/main" val="10003"/>
                  </a:ext>
                </a:extLst>
              </a:tr>
            </a:tbl>
          </a:graphicData>
        </a:graphic>
      </p:graphicFrame>
      <p:sp>
        <p:nvSpPr>
          <p:cNvPr id="6" name="TextBox 5"/>
          <p:cNvSpPr txBox="1"/>
          <p:nvPr/>
        </p:nvSpPr>
        <p:spPr>
          <a:xfrm>
            <a:off x="4644008" y="5661248"/>
            <a:ext cx="3816350" cy="338554"/>
          </a:xfrm>
          <a:prstGeom prst="rect">
            <a:avLst/>
          </a:prstGeom>
          <a:noFill/>
        </p:spPr>
        <p:txBody>
          <a:bodyPr wrap="square" rtlCol="0">
            <a:spAutoFit/>
          </a:bodyPr>
          <a:lstStyle>
            <a:defPPr>
              <a:defRPr lang="zh-CN"/>
            </a:defPPr>
            <a:lvl1pPr algn="r">
              <a:defRPr sz="1600">
                <a:latin typeface="Arial" panose="020B0604020202020204" pitchFamily="34" charset="0"/>
                <a:ea typeface="微软雅黑" panose="020B0503020204020204" pitchFamily="34" charset="-122"/>
                <a:cs typeface="+mn-ea"/>
              </a:defRPr>
            </a:lvl1pPr>
          </a:lstStyle>
          <a:p>
            <a:r>
              <a:rPr lang="en-US" altLang="zh-CN" i="1" dirty="0"/>
              <a:t>Shi et al., Sleep Med Rev 2018</a:t>
            </a:r>
            <a:endParaRPr lang="zh-CN" altLang="en-US" i="1" dirty="0"/>
          </a:p>
        </p:txBody>
      </p:sp>
    </p:spTree>
    <p:extLst>
      <p:ext uri="{BB962C8B-B14F-4D97-AF65-F5344CB8AC3E}">
        <p14:creationId xmlns:p14="http://schemas.microsoft.com/office/powerpoint/2010/main" val="19313775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1699</TotalTime>
  <Words>771</Words>
  <Application>Microsoft Macintosh PowerPoint</Application>
  <PresentationFormat>画面に合わせる (4:3)</PresentationFormat>
  <Paragraphs>124</Paragraphs>
  <Slides>18</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18</vt:i4>
      </vt:variant>
    </vt:vector>
  </HeadingPairs>
  <TitlesOfParts>
    <vt:vector size="22" baseType="lpstr">
      <vt:lpstr>黑体</vt:lpstr>
      <vt:lpstr>Arial</vt:lpstr>
      <vt:lpstr>Calibri</vt:lpstr>
      <vt:lpstr>Office 主题</vt:lpstr>
      <vt:lpstr>PowerPoint プレゼンテーション</vt:lpstr>
      <vt:lpstr>Sleep Characteristics Across the Ages</vt:lpstr>
      <vt:lpstr>Sleep Disturbances</vt:lpstr>
      <vt:lpstr>Sleep Disturbances and Health Outcomes</vt:lpstr>
      <vt:lpstr>Sleep Disturbances and Cognitive Impairment</vt:lpstr>
      <vt:lpstr>Sleep Disturbances and Dementia</vt:lpstr>
      <vt:lpstr>Meta of Sleep Disturbances and Dementia</vt:lpstr>
      <vt:lpstr>Meta of Sleep Disturbances and Dementia</vt:lpstr>
      <vt:lpstr>Meta of Sleep Disturbances and Dementia</vt:lpstr>
      <vt:lpstr>Comment on Meta of Sleep Disturbances and Dementia</vt:lpstr>
      <vt:lpstr>Sleep Disturbances and Amyloid</vt:lpstr>
      <vt:lpstr>Sleep Disturbances and Amyloid</vt:lpstr>
      <vt:lpstr>Sleep Disturbances and Amyloid</vt:lpstr>
      <vt:lpstr>Aβ Dynamics are Regulated by Sleep-Wake Cycle</vt:lpstr>
      <vt:lpstr>Brain Aβ Increases After Sleep Deprivation</vt:lpstr>
      <vt:lpstr>Other Potential Mechanisms of Sleep Disturbances and Dementia</vt:lpstr>
      <vt:lpstr>Acknowledgement</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庄司　瑛武</cp:lastModifiedBy>
  <cp:revision>372</cp:revision>
  <dcterms:created xsi:type="dcterms:W3CDTF">2022-06-17T03:36:21Z</dcterms:created>
  <dcterms:modified xsi:type="dcterms:W3CDTF">2022-11-07T10:01:54Z</dcterms:modified>
</cp:coreProperties>
</file>